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82" r:id="rId3"/>
    <p:sldId id="405" r:id="rId4"/>
    <p:sldId id="406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8" r:id="rId14"/>
    <p:sldId id="444" r:id="rId15"/>
    <p:sldId id="446" r:id="rId16"/>
    <p:sldId id="447" r:id="rId17"/>
    <p:sldId id="448" r:id="rId18"/>
    <p:sldId id="449" r:id="rId19"/>
    <p:sldId id="450" r:id="rId20"/>
    <p:sldId id="436" r:id="rId21"/>
    <p:sldId id="443" r:id="rId22"/>
  </p:sldIdLst>
  <p:sldSz cx="12192000" cy="6858000"/>
  <p:notesSz cx="7102475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C4A0A47E-BECC-4504-93D4-CA81A0CFA95C}">
          <p14:sldIdLst>
            <p14:sldId id="256"/>
          </p14:sldIdLst>
        </p14:section>
        <p14:section name="HEADER/FOOTER" id="{B1ECFC12-B012-4528-ABA3-1DDF92E4E587}">
          <p14:sldIdLst/>
        </p14:section>
        <p14:section name="BODY" id="{B00A2A12-7FCB-4425-A3BA-E586857CF2CC}">
          <p14:sldIdLst>
            <p14:sldId id="382"/>
            <p14:sldId id="405"/>
            <p14:sldId id="406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8"/>
            <p14:sldId id="444"/>
            <p14:sldId id="446"/>
            <p14:sldId id="447"/>
            <p14:sldId id="448"/>
            <p14:sldId id="449"/>
            <p14:sldId id="450"/>
            <p14:sldId id="436"/>
            <p14:sldId id="443"/>
          </p14:sldIdLst>
        </p14:section>
      </p14:sectionLst>
    </p:ext>
    <p:ext uri="{EFAFB233-063F-42B5-8137-9DF3F51BA10A}">
      <p15:sldGuideLst xmlns:p15="http://schemas.microsoft.com/office/powerpoint/2012/main">
        <p15:guide id="2" pos="2887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7605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F2F2"/>
    <a:srgbClr val="DAE3F3"/>
    <a:srgbClr val="222222"/>
    <a:srgbClr val="FF800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3" autoAdjust="0"/>
    <p:restoredTop sz="94807" autoAdjust="0"/>
  </p:normalViewPr>
  <p:slideViewPr>
    <p:cSldViewPr snapToGrid="0">
      <p:cViewPr>
        <p:scale>
          <a:sx n="75" d="100"/>
          <a:sy n="75" d="100"/>
        </p:scale>
        <p:origin x="1008" y="216"/>
      </p:cViewPr>
      <p:guideLst>
        <p:guide pos="2887"/>
        <p:guide pos="665"/>
        <p:guide pos="7605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2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740" cy="513508"/>
          </a:xfrm>
          <a:prstGeom prst="rect">
            <a:avLst/>
          </a:prstGeom>
        </p:spPr>
        <p:txBody>
          <a:bodyPr vert="horz" lIns="94659" tIns="47329" rIns="94659" bIns="4732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092" y="1"/>
            <a:ext cx="3077740" cy="513508"/>
          </a:xfrm>
          <a:prstGeom prst="rect">
            <a:avLst/>
          </a:prstGeom>
        </p:spPr>
        <p:txBody>
          <a:bodyPr vert="horz" lIns="94659" tIns="47329" rIns="94659" bIns="47329" rtlCol="0"/>
          <a:lstStyle>
            <a:lvl1pPr algn="r">
              <a:defRPr sz="1200"/>
            </a:lvl1pPr>
          </a:lstStyle>
          <a:p>
            <a:fld id="{09714429-3F53-48FE-8244-18B94F5DF11D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59" tIns="47329" rIns="94659" bIns="4732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248" y="4925408"/>
            <a:ext cx="5681980" cy="4029879"/>
          </a:xfrm>
          <a:prstGeom prst="rect">
            <a:avLst/>
          </a:prstGeom>
        </p:spPr>
        <p:txBody>
          <a:bodyPr vert="horz" lIns="94659" tIns="47329" rIns="94659" bIns="47329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40" cy="513507"/>
          </a:xfrm>
          <a:prstGeom prst="rect">
            <a:avLst/>
          </a:prstGeom>
        </p:spPr>
        <p:txBody>
          <a:bodyPr vert="horz" lIns="94659" tIns="47329" rIns="94659" bIns="4732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40" cy="513507"/>
          </a:xfrm>
          <a:prstGeom prst="rect">
            <a:avLst/>
          </a:prstGeom>
        </p:spPr>
        <p:txBody>
          <a:bodyPr vert="horz" lIns="94659" tIns="47329" rIns="94659" bIns="47329" rtlCol="0" anchor="b"/>
          <a:lstStyle>
            <a:lvl1pPr algn="r">
              <a:defRPr sz="1200"/>
            </a:lvl1pPr>
          </a:lstStyle>
          <a:p>
            <a:fld id="{84E63A9F-31BF-4B82-9B90-E252FD22D2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450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65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36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927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안</a:t>
            </a:r>
            <a:r>
              <a:rPr lang="en-US" altLang="ko-KR"/>
              <a:t>) </a:t>
            </a:r>
            <a:r>
              <a:rPr lang="ko-KR" altLang="en-US"/>
              <a:t>기출 </a:t>
            </a:r>
            <a:r>
              <a:rPr lang="ko-KR" altLang="en-US" dirty="0"/>
              <a:t>분석을 통한</a:t>
            </a:r>
            <a:r>
              <a:rPr lang="en-US" altLang="ko-KR" dirty="0"/>
              <a:t> </a:t>
            </a:r>
            <a:r>
              <a:rPr lang="ko-KR" altLang="en-US" dirty="0"/>
              <a:t>중요 문장 위주의 학습이 필요한 내신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176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7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3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32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90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715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706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12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52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30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39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7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12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88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5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67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63A9F-31BF-4B82-9B90-E252FD22D25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53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B3215-9B64-5ED1-1130-10274ADF4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BA4991-44D9-3E4A-758E-1B9DE1FF3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AB5E0-8CD6-E099-5408-B878A322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ECEB49-5AF4-758B-A4EA-0BF7EB6A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F7ACC-41DF-FF91-429E-B7C2FBE7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88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63F780-A391-921C-DA28-FF63706E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8F3C2-C1FD-670E-CCC9-859D73420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DA1E67-4C1B-DEF4-9B90-B8CBAD300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5C267-1989-D6B1-DCC3-8B716FAF4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9F5A7-8197-A35F-ED82-3B85BBCC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3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FF630F-AEDC-57AB-6980-C4E16E579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14897A-425F-B92A-C4BC-2B1E91C0A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E6F769-0C62-B381-0B73-ABF1D0E7E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186D7-F7D2-AEC0-8F05-E8DB2FBA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47C6EF-F155-B6C2-824C-E4F9C3D09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90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5"/>
          <p:cNvSpPr>
            <a:spLocks noChangeArrowheads="1"/>
          </p:cNvSpPr>
          <p:nvPr userDrawn="1"/>
        </p:nvSpPr>
        <p:spPr bwMode="auto">
          <a:xfrm>
            <a:off x="79643" y="72149"/>
            <a:ext cx="481176" cy="2518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 type="none" w="sm" len="sm"/>
          </a:ln>
        </p:spPr>
        <p:txBody>
          <a:bodyPr wrap="none" lIns="75541" tIns="37771" rIns="75541" bIns="3777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26" dirty="0">
                <a:solidFill>
                  <a:prstClr val="black"/>
                </a:solidFill>
                <a:latin typeface="Verdana" pitchFamily="34" charset="0"/>
                <a:ea typeface="+mn-ea"/>
              </a:rPr>
              <a:t>Title</a:t>
            </a:r>
          </a:p>
        </p:txBody>
      </p:sp>
      <p:sp>
        <p:nvSpPr>
          <p:cNvPr id="18" name="Line 17"/>
          <p:cNvSpPr>
            <a:spLocks noChangeShapeType="1"/>
          </p:cNvSpPr>
          <p:nvPr userDrawn="1"/>
        </p:nvSpPr>
        <p:spPr bwMode="auto">
          <a:xfrm flipH="1">
            <a:off x="560819" y="72149"/>
            <a:ext cx="0" cy="251862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5550" tIns="37775" rIns="75550" bIns="37775"/>
          <a:lstStyle/>
          <a:p>
            <a:endParaRPr lang="ko-KR" altLang="en-US" sz="1487"/>
          </a:p>
        </p:txBody>
      </p:sp>
      <p:sp>
        <p:nvSpPr>
          <p:cNvPr id="19" name="Rectangle 21"/>
          <p:cNvSpPr>
            <a:spLocks noChangeArrowheads="1"/>
          </p:cNvSpPr>
          <p:nvPr userDrawn="1"/>
        </p:nvSpPr>
        <p:spPr bwMode="auto">
          <a:xfrm>
            <a:off x="-1" y="0"/>
            <a:ext cx="12192001" cy="6858000"/>
          </a:xfrm>
          <a:prstGeom prst="rect">
            <a:avLst/>
          </a:prstGeom>
          <a:noFill/>
          <a:ln w="57150">
            <a:solidFill>
              <a:srgbClr val="EAEAEA"/>
            </a:solidFill>
            <a:miter lim="800000"/>
            <a:headEnd/>
            <a:tailEnd type="none" w="sm" len="sm"/>
          </a:ln>
        </p:spPr>
        <p:txBody>
          <a:bodyPr wrap="none" lIns="74360" tIns="38667" rIns="74360" bIns="38667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>
              <a:defRPr/>
            </a:pPr>
            <a:endParaRPr kumimoji="0" lang="ko-KR" altLang="en-US" sz="1487">
              <a:solidFill>
                <a:srgbClr val="000000"/>
              </a:solidFill>
            </a:endParaRPr>
          </a:p>
        </p:txBody>
      </p:sp>
      <p:sp>
        <p:nvSpPr>
          <p:cNvPr id="20" name="Line 18"/>
          <p:cNvSpPr>
            <a:spLocks noChangeShapeType="1"/>
          </p:cNvSpPr>
          <p:nvPr userDrawn="1"/>
        </p:nvSpPr>
        <p:spPr bwMode="auto">
          <a:xfrm>
            <a:off x="82642" y="62966"/>
            <a:ext cx="12040501" cy="13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5550" tIns="37775" rIns="75550" bIns="37775"/>
          <a:lstStyle/>
          <a:p>
            <a:endParaRPr lang="ko-KR" altLang="en-US" sz="1487"/>
          </a:p>
        </p:txBody>
      </p:sp>
      <p:sp>
        <p:nvSpPr>
          <p:cNvPr id="21" name="Rectangle 15"/>
          <p:cNvSpPr>
            <a:spLocks noChangeArrowheads="1"/>
          </p:cNvSpPr>
          <p:nvPr userDrawn="1"/>
        </p:nvSpPr>
        <p:spPr bwMode="auto">
          <a:xfrm>
            <a:off x="9117049" y="72148"/>
            <a:ext cx="2999870" cy="26235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 type="none" w="sm" len="sm"/>
          </a:ln>
        </p:spPr>
        <p:txBody>
          <a:bodyPr wrap="none" lIns="75541" tIns="37771" rIns="75541" bIns="3777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26" dirty="0">
                <a:solidFill>
                  <a:prstClr val="black"/>
                </a:solidFill>
                <a:latin typeface="Verdana" pitchFamily="34" charset="0"/>
                <a:ea typeface="+mn-ea"/>
              </a:rPr>
              <a:t>Description</a:t>
            </a:r>
          </a:p>
        </p:txBody>
      </p:sp>
      <p:sp>
        <p:nvSpPr>
          <p:cNvPr id="22" name="Line 17"/>
          <p:cNvSpPr>
            <a:spLocks noChangeShapeType="1"/>
          </p:cNvSpPr>
          <p:nvPr userDrawn="1"/>
        </p:nvSpPr>
        <p:spPr bwMode="auto">
          <a:xfrm flipH="1">
            <a:off x="9085993" y="72149"/>
            <a:ext cx="0" cy="251862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5550" tIns="37775" rIns="75550" bIns="37775"/>
          <a:lstStyle/>
          <a:p>
            <a:endParaRPr lang="ko-KR" altLang="en-US" sz="1487"/>
          </a:p>
        </p:txBody>
      </p:sp>
      <p:sp>
        <p:nvSpPr>
          <p:cNvPr id="23" name="직사각형 22"/>
          <p:cNvSpPr>
            <a:spLocks noChangeArrowheads="1"/>
          </p:cNvSpPr>
          <p:nvPr userDrawn="1"/>
        </p:nvSpPr>
        <p:spPr bwMode="auto">
          <a:xfrm>
            <a:off x="9104696" y="393535"/>
            <a:ext cx="3012223" cy="6425463"/>
          </a:xfrm>
          <a:prstGeom prst="rect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</p:spPr>
        <p:txBody>
          <a:bodyPr lIns="75550" tIns="37775" rIns="75550" bIns="37775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endParaRPr kumimoji="0" lang="ko-KR" altLang="en-US" sz="1487">
              <a:solidFill>
                <a:srgbClr val="000000"/>
              </a:solidFill>
            </a:endParaRPr>
          </a:p>
        </p:txBody>
      </p:sp>
      <p:sp>
        <p:nvSpPr>
          <p:cNvPr id="24" name="직사각형 23"/>
          <p:cNvSpPr>
            <a:spLocks noChangeArrowheads="1"/>
          </p:cNvSpPr>
          <p:nvPr userDrawn="1"/>
        </p:nvSpPr>
        <p:spPr bwMode="auto">
          <a:xfrm>
            <a:off x="112827" y="393535"/>
            <a:ext cx="8918863" cy="6425463"/>
          </a:xfrm>
          <a:prstGeom prst="rect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</p:spPr>
        <p:txBody>
          <a:bodyPr lIns="75550" tIns="37775" rIns="75550" bIns="37775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endParaRPr kumimoji="0" lang="ko-KR" altLang="en-US" sz="1487">
              <a:solidFill>
                <a:srgbClr val="000000"/>
              </a:solidFill>
            </a:endParaRP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139533" y="6552414"/>
            <a:ext cx="2230001" cy="263669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661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FC1755BD-3810-40A6-885A-3817DE9DD8B8}" type="slidenum">
              <a:rPr lang="ko-KR" altLang="en-US" sz="744" smtClean="0"/>
              <a:t>‹#›</a:t>
            </a:fld>
            <a:endParaRPr lang="ko-KR" altLang="en-US" sz="744" dirty="0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82642" y="334915"/>
            <a:ext cx="12040501" cy="13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5550" tIns="37775" rIns="75550" bIns="37775"/>
          <a:lstStyle/>
          <a:p>
            <a:endParaRPr lang="ko-KR" altLang="en-US" sz="1487"/>
          </a:p>
        </p:txBody>
      </p:sp>
    </p:spTree>
    <p:extLst>
      <p:ext uri="{BB962C8B-B14F-4D97-AF65-F5344CB8AC3E}">
        <p14:creationId xmlns:p14="http://schemas.microsoft.com/office/powerpoint/2010/main" val="307131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D6207-891B-B2BA-256A-81E3D547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B40FDF-7ADD-6257-8DE6-B4511C666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B1E4-72BC-106F-2F09-5F8E7501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914595-459D-FE71-9FAD-416155A4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1C5F23-8692-480E-0C15-ED84BEFA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80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4B6DC-3C9F-3D97-902D-EEC58930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3FED1-43EC-DA86-5B32-4AD1C61A9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9BD5EB-D0E0-5896-999A-FD165C81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BBADF-DED6-F399-D9B4-C9E562D43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379EC-CECD-5242-9E99-CE942809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97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7D4E4-2D59-D824-DA6A-89ABDF46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6CD509-8767-7932-9CE8-FA7FDE363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E96C2A-60D8-6CBF-C138-80FCC8434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2F43D9-D653-0817-4F68-18716B19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C54605-E77C-CA70-4D88-3B4EA853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EF30D0-B702-7D8F-1632-2BEBE0B0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90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406AA-9FC8-F4E5-2694-070827BFA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452162-C2CC-030D-3E2E-4D9B9AFC5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46D1FB-3CDA-A754-FDED-34387AD42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83E8A0-F3D1-DE0B-7FCA-B6961E3A4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55AD1D-6CB5-F09B-E491-D74B0C8CC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F00F25-35A3-C682-8884-3FFD9640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80933D-248D-7128-4250-C8EBA75D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BB3F9E-7324-4564-DB20-A23313941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1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A7DAC-D69D-A084-04E2-1FAC9B7B2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72ABEE-4C9B-905E-4AD4-37309FF0F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073C1A-1BB8-1146-5C15-7C6741CC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9F9812-1D9B-33DF-F919-4014E984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0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0BEE3E-02C4-9F89-463A-535CF071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10CC3A-D690-C085-5092-403BCD79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F0DFAB-8F94-818A-762F-389C4401E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0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2C90C-AB25-6971-4B4E-DF4EBC1EE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EB7FB-294F-2E74-A303-7154C3FA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56B63-29D0-CE36-3D99-C82C7C847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F3623B-E246-774C-9977-DE471DCC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0624B4-D37C-0A61-DF1C-030479B3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5A4A1C-CF88-E166-1F8B-34E0F618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900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AA552-683C-C52D-C3F5-7C4CE75C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E0FE3D-A6D9-A2A4-2047-801959616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6C30BB-4A3C-EBE3-3E69-11040E564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D043C6-AC39-B3A3-07BC-1C9211D5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ACA899-AF46-96D8-4B5C-264992F7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B2A6E3-7820-3563-1B46-43FFF715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79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6C47B0-2361-6F2B-6B44-27316F1D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B1846B-C4A1-EFA3-056C-795950ED6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18E1F-A88B-E059-96C7-CE47A3500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53F80-0191-497A-A9D1-B9E2AD2B192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51F01-5475-B78E-88FA-58F671A30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D2E07-CE63-2F4A-C03D-1DC4B216C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22184-A0F3-48E7-9574-C0059A542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38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adotenglish.com/html/mai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ssinvest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adotenglish.com/html/mai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hyperlink" Target="https://www.adotenglish.com/html/mai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hyperlink" Target="https://www.adotenglish.com/html/mai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ssinvest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ssinvest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tossinvest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www.adotenglish.com/html/ma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adotenglish.com/html/ma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adotenglish.com/html/ma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s://www.adotenglish.com/html/ma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flat.com/?gclid=CjwKCAjwpKyYBhB7EiwAU2Hn2ahcX4dGb-xgrrJy3fwV3qk72k3Ox8WZzHr7yQ0zL3ry6UAYVGyb_hoCVL4QAvD_Bw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hyperlink" Target="https://www.adotenglish.com/html/m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DEA253-DB6A-462C-39D4-FB2D65593B26}"/>
              </a:ext>
            </a:extLst>
          </p:cNvPr>
          <p:cNvSpPr txBox="1"/>
          <p:nvPr/>
        </p:nvSpPr>
        <p:spPr>
          <a:xfrm>
            <a:off x="3602368" y="2346384"/>
            <a:ext cx="4987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/>
              <a:t>에이닷</a:t>
            </a:r>
            <a:r>
              <a:rPr lang="ko-KR" altLang="en-US" sz="3200" b="1" dirty="0"/>
              <a:t> 영어학원</a:t>
            </a:r>
            <a:r>
              <a:rPr lang="en-US" altLang="ko-KR" sz="3200" b="1" dirty="0"/>
              <a:t> </a:t>
            </a:r>
            <a:r>
              <a:rPr lang="ko-KR" altLang="en-US" sz="3200" b="1" dirty="0"/>
              <a:t>홈페이지</a:t>
            </a:r>
            <a:endParaRPr lang="en-US" altLang="ko-KR" sz="3200" b="1" dirty="0"/>
          </a:p>
          <a:p>
            <a:pPr algn="ctr"/>
            <a:r>
              <a:rPr lang="ko-KR" altLang="en-US" sz="3200" b="1" dirty="0"/>
              <a:t>커리큘럼 로드맵</a:t>
            </a: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71899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13655"/>
              </p:ext>
            </p:extLst>
          </p:nvPr>
        </p:nvGraphicFramePr>
        <p:xfrm>
          <a:off x="9119434" y="396431"/>
          <a:ext cx="2927096" cy="3949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노란색 원형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원형이 돌아가는 효과 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효과를 통해 눈에 띄도록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9168578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위로 스크롤시 왼쪽으로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아래로 스크롤시 오른쪽으로 넘어가는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>
                          <a:hlinkClick r:id="rId4"/>
                        </a:rPr>
                        <a:t>에이닷</a:t>
                      </a:r>
                      <a:r>
                        <a:rPr lang="ko-KR" altLang="en-US" sz="900" dirty="0">
                          <a:hlinkClick r:id="rId4"/>
                        </a:rPr>
                        <a:t> 영어학원 </a:t>
                      </a:r>
                      <a:r>
                        <a:rPr lang="en-US" altLang="ko-KR" sz="900" dirty="0">
                          <a:hlinkClick r:id="rId4"/>
                        </a:rPr>
                        <a:t>- 1:1 </a:t>
                      </a:r>
                      <a:r>
                        <a:rPr lang="ko-KR" altLang="en-US" sz="900" dirty="0">
                          <a:hlinkClick r:id="rId4"/>
                        </a:rPr>
                        <a:t>맞춤형 커리큘럼의 고등영어브랜드 </a:t>
                      </a:r>
                      <a:r>
                        <a:rPr lang="en-US" altLang="ko-KR" sz="900" dirty="0">
                          <a:hlinkClick r:id="rId4"/>
                        </a:rPr>
                        <a:t>(adotenglish.com)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61B13D-59D9-E34C-9F7C-D9794008A087}"/>
              </a:ext>
            </a:extLst>
          </p:cNvPr>
          <p:cNvSpPr txBox="1"/>
          <p:nvPr/>
        </p:nvSpPr>
        <p:spPr>
          <a:xfrm>
            <a:off x="4234977" y="3030479"/>
            <a:ext cx="21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문제풀이 스킬 학습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C5E91FC-E683-B264-F053-A08979850AFC}"/>
              </a:ext>
            </a:extLst>
          </p:cNvPr>
          <p:cNvSpPr/>
          <p:nvPr/>
        </p:nvSpPr>
        <p:spPr>
          <a:xfrm>
            <a:off x="3641390" y="2900184"/>
            <a:ext cx="611029" cy="605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A7886EC9-B5C1-DA1B-D46A-377B2106C1AC}"/>
              </a:ext>
            </a:extLst>
          </p:cNvPr>
          <p:cNvSpPr/>
          <p:nvPr/>
        </p:nvSpPr>
        <p:spPr>
          <a:xfrm>
            <a:off x="1874030" y="5792111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14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3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독해끝</a:t>
            </a:r>
            <a:r>
              <a: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문제 </a:t>
            </a:r>
            <a:r>
              <a:rPr lang="ko-KR" altLang="en-US" sz="11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스킬편</a:t>
            </a:r>
            <a:r>
              <a: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endParaRPr lang="ko-KR" altLang="en-US" sz="1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88D5EB-18B0-EB77-4643-A98E74D2013E}"/>
              </a:ext>
            </a:extLst>
          </p:cNvPr>
          <p:cNvSpPr txBox="1"/>
          <p:nvPr/>
        </p:nvSpPr>
        <p:spPr>
          <a:xfrm>
            <a:off x="3666722" y="2982010"/>
            <a:ext cx="5723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문제</a:t>
            </a:r>
            <a:endParaRPr lang="en-US" altLang="ko-KR" sz="1050" b="1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050" b="1" dirty="0" err="1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해결력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53B5CE7B-3F7D-C3C9-1172-EEA7496356DC}"/>
              </a:ext>
            </a:extLst>
          </p:cNvPr>
          <p:cNvSpPr/>
          <p:nvPr/>
        </p:nvSpPr>
        <p:spPr>
          <a:xfrm>
            <a:off x="3729898" y="5798774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16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4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독해끝</a:t>
            </a:r>
            <a:r>
              <a: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문제 </a:t>
            </a:r>
            <a:r>
              <a:rPr lang="ko-KR" altLang="en-US" sz="11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스킬편</a:t>
            </a:r>
            <a:r>
              <a: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endParaRPr lang="ko-KR" altLang="en-US" sz="1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E0B17B4E-8568-4D72-F7D7-CB2E8AE8AFE3}"/>
              </a:ext>
            </a:extLst>
          </p:cNvPr>
          <p:cNvSpPr/>
          <p:nvPr/>
        </p:nvSpPr>
        <p:spPr>
          <a:xfrm>
            <a:off x="5667009" y="3612464"/>
            <a:ext cx="2280957" cy="27738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77283B-921E-57A2-506C-CA8DB29FBD4C}"/>
              </a:ext>
            </a:extLst>
          </p:cNvPr>
          <p:cNvSpPr txBox="1"/>
          <p:nvPr/>
        </p:nvSpPr>
        <p:spPr>
          <a:xfrm>
            <a:off x="5551283" y="4261145"/>
            <a:ext cx="25008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빠르고 정확하게 문제를 풀 수 있는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유형별 문제풀이 스킬을 학습하는 강의</a:t>
            </a:r>
          </a:p>
          <a:p>
            <a:pPr algn="ctr"/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“출제자의 의도를</a:t>
            </a: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파악해서 정답을</a:t>
            </a: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찾을 수 있어요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9C4C0F-51A9-271A-8012-1CB4EFC5BC5A}"/>
              </a:ext>
            </a:extLst>
          </p:cNvPr>
          <p:cNvGrpSpPr/>
          <p:nvPr/>
        </p:nvGrpSpPr>
        <p:grpSpPr>
          <a:xfrm>
            <a:off x="620785" y="1380838"/>
            <a:ext cx="266420" cy="261610"/>
            <a:chOff x="3276880" y="3742523"/>
            <a:chExt cx="266420" cy="26161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9347F12-5563-EF09-9ED3-F7EEB642993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BAEECB-9737-4207-05E2-D910642D7FEA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8E09BFD-435E-81C5-B1BA-E9A512D4EC84}"/>
              </a:ext>
            </a:extLst>
          </p:cNvPr>
          <p:cNvGrpSpPr/>
          <p:nvPr/>
        </p:nvGrpSpPr>
        <p:grpSpPr>
          <a:xfrm>
            <a:off x="3397633" y="1380838"/>
            <a:ext cx="266420" cy="261610"/>
            <a:chOff x="3276880" y="3742523"/>
            <a:chExt cx="266420" cy="26161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47669C3-4168-672D-3A97-FF82A05A6A7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281984-4F7F-D004-B7A7-C60385339C6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F25663-D13D-4091-5EB7-29610A6F0F7B}"/>
              </a:ext>
            </a:extLst>
          </p:cNvPr>
          <p:cNvGrpSpPr/>
          <p:nvPr/>
        </p:nvGrpSpPr>
        <p:grpSpPr>
          <a:xfrm>
            <a:off x="6132020" y="1380838"/>
            <a:ext cx="266420" cy="261610"/>
            <a:chOff x="3276880" y="3742523"/>
            <a:chExt cx="266420" cy="26161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0AEBEC2-E022-1930-978C-AA116EE2B0E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083169-2D25-F830-2216-7494366FC47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8DFB795-E8C2-C6D7-98C3-3F1E38F38D09}"/>
              </a:ext>
            </a:extLst>
          </p:cNvPr>
          <p:cNvSpPr/>
          <p:nvPr/>
        </p:nvSpPr>
        <p:spPr>
          <a:xfrm>
            <a:off x="712908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4E90566-00FF-94B4-9681-3107BFC867DD}"/>
              </a:ext>
            </a:extLst>
          </p:cNvPr>
          <p:cNvSpPr/>
          <p:nvPr/>
        </p:nvSpPr>
        <p:spPr>
          <a:xfrm>
            <a:off x="3489069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해석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895B84F-F904-8E30-C50A-6EA76DCDAE1A}"/>
              </a:ext>
            </a:extLst>
          </p:cNvPr>
          <p:cNvSpPr/>
          <p:nvPr/>
        </p:nvSpPr>
        <p:spPr>
          <a:xfrm>
            <a:off x="6261221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독해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D3AC89-E1BF-9032-E84E-F55B71524F16}"/>
              </a:ext>
            </a:extLst>
          </p:cNvPr>
          <p:cNvSpPr txBox="1"/>
          <p:nvPr/>
        </p:nvSpPr>
        <p:spPr>
          <a:xfrm>
            <a:off x="2732620" y="870184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영어 실력 향상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C98880F-A6B2-0F1E-618A-631A55880757}"/>
              </a:ext>
            </a:extLst>
          </p:cNvPr>
          <p:cNvSpPr/>
          <p:nvPr/>
        </p:nvSpPr>
        <p:spPr>
          <a:xfrm>
            <a:off x="8235557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▶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1B7FC79-406C-2CA5-14DC-5BFD0477E46E}"/>
              </a:ext>
            </a:extLst>
          </p:cNvPr>
          <p:cNvSpPr/>
          <p:nvPr/>
        </p:nvSpPr>
        <p:spPr>
          <a:xfrm>
            <a:off x="33323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00E6188-A593-DBB2-5FD8-F90721BD3626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606E298-A0CC-CE96-C6C4-E000ABBBB2FD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유형의 문제도 풀 수 있는 독해 커리큘럼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28A3CB-4331-0EA8-603A-B6F0610B38B6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주어진 시간 내에 풀어야 하는 독해 문제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정확하고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빠르게 정답을 맞힐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3112303-A6D1-6143-C734-2CEC42187CBD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63D5A9-D34A-13C4-D333-2EFC2EBEBD9A}"/>
              </a:ext>
            </a:extLst>
          </p:cNvPr>
          <p:cNvGrpSpPr/>
          <p:nvPr/>
        </p:nvGrpSpPr>
        <p:grpSpPr>
          <a:xfrm>
            <a:off x="8506733" y="3787825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817D436-49BB-E6E4-84C2-49458070EA3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98A39A-007C-9DA9-73C7-240AA043EA5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4D7106-F246-A076-FEA0-880DC4606FA1}"/>
              </a:ext>
            </a:extLst>
          </p:cNvPr>
          <p:cNvGrpSpPr/>
          <p:nvPr/>
        </p:nvGrpSpPr>
        <p:grpSpPr>
          <a:xfrm>
            <a:off x="304742" y="3763982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EE8A5CE-3C9F-3402-1C4A-AD61E3EF8CB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33C7EE-BDBF-05E1-C406-A7CBAF01C8F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E8C7D90-C891-8E2D-F55B-CF014AC1DE4A}"/>
              </a:ext>
            </a:extLst>
          </p:cNvPr>
          <p:cNvGrpSpPr/>
          <p:nvPr/>
        </p:nvGrpSpPr>
        <p:grpSpPr>
          <a:xfrm>
            <a:off x="3374773" y="2821020"/>
            <a:ext cx="266420" cy="261610"/>
            <a:chOff x="3276880" y="3742523"/>
            <a:chExt cx="266420" cy="26161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0FFA80B-C0F7-3031-D1BC-CA0E91867B7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F06D52-BC2B-0537-FA55-5A5F9205E33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F1610F-49AC-34DA-24B2-F01F6B120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42" y="3652181"/>
            <a:ext cx="1451238" cy="2050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181910-2D79-4386-8F8F-9F36B3B68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19" y="3649866"/>
            <a:ext cx="1451238" cy="20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14775"/>
              </p:ext>
            </p:extLst>
          </p:nvPr>
        </p:nvGraphicFramePr>
        <p:xfrm>
          <a:off x="9119434" y="396431"/>
          <a:ext cx="2927096" cy="3727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노란색 원형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원형이 돌아가는 효과 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효과를 통해 눈에 띄도록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30384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위로 스크롤시 왼쪽으로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61B13D-59D9-E34C-9F7C-D9794008A087}"/>
              </a:ext>
            </a:extLst>
          </p:cNvPr>
          <p:cNvSpPr txBox="1"/>
          <p:nvPr/>
        </p:nvSpPr>
        <p:spPr>
          <a:xfrm>
            <a:off x="4234977" y="3030479"/>
            <a:ext cx="217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latin typeface="Noto Sans KR" panose="020B0500000000000000" pitchFamily="34" charset="-127"/>
                <a:ea typeface="Noto Sans KR" panose="020B0500000000000000" pitchFamily="34" charset="-127"/>
              </a:rPr>
              <a:t>문제풀이 스킬 적용</a:t>
            </a:r>
            <a:endParaRPr lang="ko-KR" altLang="en-US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C5E91FC-E683-B264-F053-A08979850AFC}"/>
              </a:ext>
            </a:extLst>
          </p:cNvPr>
          <p:cNvSpPr/>
          <p:nvPr/>
        </p:nvSpPr>
        <p:spPr>
          <a:xfrm>
            <a:off x="3641390" y="2900184"/>
            <a:ext cx="611029" cy="605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실전</a:t>
            </a: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A7886EC9-B5C1-DA1B-D46A-377B2106C1AC}"/>
              </a:ext>
            </a:extLst>
          </p:cNvPr>
          <p:cNvSpPr/>
          <p:nvPr/>
        </p:nvSpPr>
        <p:spPr>
          <a:xfrm>
            <a:off x="2712230" y="5782586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10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파이널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EEC75-4265-D0AF-4E2C-AE7CF299AFC7}"/>
              </a:ext>
            </a:extLst>
          </p:cNvPr>
          <p:cNvSpPr txBox="1"/>
          <p:nvPr/>
        </p:nvSpPr>
        <p:spPr>
          <a:xfrm>
            <a:off x="2732620" y="870184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영어 실력 향상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E6BB1EF0-1CD9-F969-420A-E1567BA16031}"/>
              </a:ext>
            </a:extLst>
          </p:cNvPr>
          <p:cNvSpPr/>
          <p:nvPr/>
        </p:nvSpPr>
        <p:spPr>
          <a:xfrm>
            <a:off x="4649341" y="3596276"/>
            <a:ext cx="2280957" cy="27738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43FCF-D2C7-1F54-B129-EA6DC24E2209}"/>
              </a:ext>
            </a:extLst>
          </p:cNvPr>
          <p:cNvSpPr txBox="1"/>
          <p:nvPr/>
        </p:nvSpPr>
        <p:spPr>
          <a:xfrm>
            <a:off x="4543140" y="4244957"/>
            <a:ext cx="25008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평가원 출제 경향이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반영된 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EBS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문제에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문제풀이 스킬을 적용하는 강의</a:t>
            </a:r>
          </a:p>
          <a:p>
            <a:pPr algn="ctr"/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평가원 관점에서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문제를 풀 수 있어요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B2ABEC-8611-DBD5-9A33-7DAC8712C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" r="1772"/>
          <a:stretch/>
        </p:blipFill>
        <p:spPr>
          <a:xfrm>
            <a:off x="2881001" y="3609919"/>
            <a:ext cx="1504289" cy="2050319"/>
          </a:xfrm>
          <a:prstGeom prst="rect">
            <a:avLst/>
          </a:prstGeom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EA106D3-B9E0-80CC-0F4B-4E9444351060}"/>
              </a:ext>
            </a:extLst>
          </p:cNvPr>
          <p:cNvGrpSpPr/>
          <p:nvPr/>
        </p:nvGrpSpPr>
        <p:grpSpPr>
          <a:xfrm>
            <a:off x="620785" y="1380838"/>
            <a:ext cx="266420" cy="261610"/>
            <a:chOff x="3276880" y="3742523"/>
            <a:chExt cx="266420" cy="26161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DAE05BB-7982-5399-2A3E-5E9C5E0C631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6D5B18-D9FA-3DCC-302A-DC2F5352539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EBD610-D47B-BB99-6E7B-8FCF6774E6FE}"/>
              </a:ext>
            </a:extLst>
          </p:cNvPr>
          <p:cNvGrpSpPr/>
          <p:nvPr/>
        </p:nvGrpSpPr>
        <p:grpSpPr>
          <a:xfrm>
            <a:off x="3397633" y="1380838"/>
            <a:ext cx="266420" cy="261610"/>
            <a:chOff x="3276880" y="3742523"/>
            <a:chExt cx="266420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BC79298-73EF-E603-C9E1-5F4807C8F19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DF560-88FD-FC02-643C-54C4818424C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A86C76-F177-EB1F-5AB7-171541216949}"/>
              </a:ext>
            </a:extLst>
          </p:cNvPr>
          <p:cNvGrpSpPr/>
          <p:nvPr/>
        </p:nvGrpSpPr>
        <p:grpSpPr>
          <a:xfrm>
            <a:off x="6132020" y="1380838"/>
            <a:ext cx="266420" cy="261610"/>
            <a:chOff x="3276880" y="3742523"/>
            <a:chExt cx="266420" cy="26161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A4BA014-4CDA-AFE1-17E4-145351F7455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90F542-3067-C383-97D4-537F945C540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271829D-41F8-4F74-59E8-08F24ADE2914}"/>
              </a:ext>
            </a:extLst>
          </p:cNvPr>
          <p:cNvSpPr/>
          <p:nvPr/>
        </p:nvSpPr>
        <p:spPr>
          <a:xfrm>
            <a:off x="712908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3F00D09-6291-1139-2007-F6DCA35CF601}"/>
              </a:ext>
            </a:extLst>
          </p:cNvPr>
          <p:cNvSpPr/>
          <p:nvPr/>
        </p:nvSpPr>
        <p:spPr>
          <a:xfrm>
            <a:off x="3489069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해석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93CDC86-392C-CA15-6C0A-B0126CD5C8E6}"/>
              </a:ext>
            </a:extLst>
          </p:cNvPr>
          <p:cNvSpPr/>
          <p:nvPr/>
        </p:nvSpPr>
        <p:spPr>
          <a:xfrm>
            <a:off x="6261221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독해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E5E590F-90EA-DBEA-020E-FE01C96F180D}"/>
              </a:ext>
            </a:extLst>
          </p:cNvPr>
          <p:cNvSpPr/>
          <p:nvPr/>
        </p:nvSpPr>
        <p:spPr>
          <a:xfrm>
            <a:off x="33323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◀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DEA2495-7C1C-8951-5052-A90655EB061F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18D2AFC-4B3C-76B3-0A64-91E531AD4C11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유형의 문제도 풀 수 있는 독해 커리큘럼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B0BBA2D-4719-3D10-08B4-9F74A488A70A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주어진 시간 내에 풀어야 하는 독해 문제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정확하고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빠르게 정답을 맞힐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D657B14-A53F-799E-A47E-9A24C0C2EE54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4C1B28-7600-9CDE-DC4E-0AA1A6572EE0}"/>
              </a:ext>
            </a:extLst>
          </p:cNvPr>
          <p:cNvGrpSpPr/>
          <p:nvPr/>
        </p:nvGrpSpPr>
        <p:grpSpPr>
          <a:xfrm>
            <a:off x="304742" y="3763982"/>
            <a:ext cx="266420" cy="261610"/>
            <a:chOff x="3276880" y="3742523"/>
            <a:chExt cx="266420" cy="26161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953D3C6D-1CD2-068A-5398-D69B66F4AD1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18B43-A32A-F464-4A8B-EF7A743B1A29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82C652-55F6-575E-D2B1-E62D71C83EE9}"/>
              </a:ext>
            </a:extLst>
          </p:cNvPr>
          <p:cNvGrpSpPr/>
          <p:nvPr/>
        </p:nvGrpSpPr>
        <p:grpSpPr>
          <a:xfrm>
            <a:off x="3374773" y="2821020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F3951EA-240F-D72E-9503-E69D9DC650C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5F13F3-A912-4848-3C76-CA716E67153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16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9">
            <a:extLst>
              <a:ext uri="{FF2B5EF4-FFF2-40B4-BE49-F238E27FC236}">
                <a16:creationId xmlns:a16="http://schemas.microsoft.com/office/drawing/2014/main" id="{42708B84-308D-FAF6-8EA2-247C7EC42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277528"/>
              </p:ext>
            </p:extLst>
          </p:nvPr>
        </p:nvGraphicFramePr>
        <p:xfrm>
          <a:off x="9119434" y="396431"/>
          <a:ext cx="2927096" cy="2415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 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  <a:hlinkClick r:id="rId3"/>
                        </a:rPr>
                        <a:t>: </a:t>
                      </a:r>
                      <a:r>
                        <a:rPr lang="ko-KR" altLang="en-US" sz="900" dirty="0">
                          <a:hlinkClick r:id="rId3"/>
                        </a:rPr>
                        <a:t>토스증권 </a:t>
                      </a:r>
                      <a:r>
                        <a:rPr lang="en-US" altLang="ko-KR" sz="900" dirty="0">
                          <a:hlinkClick r:id="rId3"/>
                        </a:rPr>
                        <a:t>(tossinvest.com)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14C0F37-BBEF-8697-1625-3EEDD33C5F3C}"/>
              </a:ext>
            </a:extLst>
          </p:cNvPr>
          <p:cNvGrpSpPr/>
          <p:nvPr/>
        </p:nvGrpSpPr>
        <p:grpSpPr>
          <a:xfrm>
            <a:off x="2810402" y="922072"/>
            <a:ext cx="266420" cy="261610"/>
            <a:chOff x="3276880" y="3742523"/>
            <a:chExt cx="266420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7A22D1F-440D-DF41-C292-2D3AF2D673C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7ADF42-6988-8005-FB6B-EF119840007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A52DEE-C89E-A975-DB47-E00B9D83210F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FF2508-40A9-9D3C-8CED-97E273230B15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개인 맞춤 플랜을 통한 체계적인 내신 관리</a:t>
            </a:r>
            <a:endParaRPr lang="ko-KR" altLang="en-US" sz="1600" dirty="0">
              <a:solidFill>
                <a:srgbClr val="FF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DC5D2-8664-4F5C-8659-D7178FA42A3D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개인의 학습 수준과 학교 출제 경향에 따라 달라지는 내신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개인 맞춤 내신 전략과 플랜을 통해 체계적으로 공부해요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5C8CBB8-2F3F-CA14-7B56-2FDB6EF64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288" y="3091138"/>
            <a:ext cx="6779650" cy="3063876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5AF8F197-71FC-37D7-33A5-E7601CEFF1C6}"/>
              </a:ext>
            </a:extLst>
          </p:cNvPr>
          <p:cNvSpPr/>
          <p:nvPr/>
        </p:nvSpPr>
        <p:spPr>
          <a:xfrm>
            <a:off x="514449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관리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1266EA94-B515-8CD2-37C5-0585EF995F72}"/>
              </a:ext>
            </a:extLst>
          </p:cNvPr>
          <p:cNvSpPr/>
          <p:nvPr/>
        </p:nvSpPr>
        <p:spPr>
          <a:xfrm>
            <a:off x="2160310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강의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83B8E4FC-B3CF-AAB8-EED1-614F15B6762D}"/>
              </a:ext>
            </a:extLst>
          </p:cNvPr>
          <p:cNvSpPr/>
          <p:nvPr/>
        </p:nvSpPr>
        <p:spPr>
          <a:xfrm>
            <a:off x="5453158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문법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4AE08D9-389C-9676-FA68-28AC1F321C34}"/>
              </a:ext>
            </a:extLst>
          </p:cNvPr>
          <p:cNvSpPr txBox="1"/>
          <p:nvPr/>
        </p:nvSpPr>
        <p:spPr>
          <a:xfrm>
            <a:off x="30225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대비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BA635B02-2309-D957-567F-BF6F5FB2F0F8}"/>
              </a:ext>
            </a:extLst>
          </p:cNvPr>
          <p:cNvSpPr/>
          <p:nvPr/>
        </p:nvSpPr>
        <p:spPr>
          <a:xfrm>
            <a:off x="3806734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자료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A7DD06E-31AC-755C-85ED-C57A793E7215}"/>
              </a:ext>
            </a:extLst>
          </p:cNvPr>
          <p:cNvGrpSpPr/>
          <p:nvPr/>
        </p:nvGrpSpPr>
        <p:grpSpPr>
          <a:xfrm>
            <a:off x="344296" y="1414851"/>
            <a:ext cx="266420" cy="261610"/>
            <a:chOff x="3276880" y="3742523"/>
            <a:chExt cx="266420" cy="261610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98404A2E-01A9-CF0B-B49B-B6D6DB84A99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462207-5613-8670-FFCD-85E0C195D0C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9715D28-3C8B-E8B5-0FF1-1401FA4AD895}"/>
              </a:ext>
            </a:extLst>
          </p:cNvPr>
          <p:cNvGrpSpPr/>
          <p:nvPr/>
        </p:nvGrpSpPr>
        <p:grpSpPr>
          <a:xfrm>
            <a:off x="1990157" y="1414851"/>
            <a:ext cx="266420" cy="261610"/>
            <a:chOff x="3276880" y="3742523"/>
            <a:chExt cx="266420" cy="261610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D497D689-FA11-EB9B-8BB5-2404DAD519A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BC51F73-7CE8-3ECB-4CE5-C3DDC0475C3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D988257-8193-205B-4298-A9E80F5256A5}"/>
              </a:ext>
            </a:extLst>
          </p:cNvPr>
          <p:cNvGrpSpPr/>
          <p:nvPr/>
        </p:nvGrpSpPr>
        <p:grpSpPr>
          <a:xfrm>
            <a:off x="3617978" y="1424150"/>
            <a:ext cx="266420" cy="261610"/>
            <a:chOff x="3276880" y="3742523"/>
            <a:chExt cx="266420" cy="261610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F53EDAF6-4524-D8D9-3AB0-CC2AC7F7287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514B817-7391-07A5-0B33-122608A5C7C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43123F5-8F68-FCC9-4EA0-395CC7A45598}"/>
              </a:ext>
            </a:extLst>
          </p:cNvPr>
          <p:cNvGrpSpPr/>
          <p:nvPr/>
        </p:nvGrpSpPr>
        <p:grpSpPr>
          <a:xfrm>
            <a:off x="5283875" y="1440656"/>
            <a:ext cx="266420" cy="261610"/>
            <a:chOff x="3276880" y="3742523"/>
            <a:chExt cx="266420" cy="26161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B9A7591B-D98C-2C42-6ABE-10CCB5748E6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AAE8912-667E-74DD-26F2-594A08E21B9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2B2A053-2F7E-5C95-6EB9-39F80B92C866}"/>
              </a:ext>
            </a:extLst>
          </p:cNvPr>
          <p:cNvGrpSpPr/>
          <p:nvPr/>
        </p:nvGrpSpPr>
        <p:grpSpPr>
          <a:xfrm>
            <a:off x="6918673" y="1414851"/>
            <a:ext cx="266420" cy="261610"/>
            <a:chOff x="3276880" y="3742523"/>
            <a:chExt cx="266420" cy="261610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CEC7D41-5FD8-3FCD-7BD2-DE6C82BADFE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E594084-986A-4C81-6AFC-CD036A8B7E9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1C7297BD-38B8-FB21-87A0-E9C6A5CCB11F}"/>
              </a:ext>
            </a:extLst>
          </p:cNvPr>
          <p:cNvSpPr/>
          <p:nvPr/>
        </p:nvSpPr>
        <p:spPr>
          <a:xfrm>
            <a:off x="7099582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기출</a:t>
            </a: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649E7431-C8CA-08C5-0242-9FA4A2703480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69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A52DEE-C89E-A975-DB47-E00B9D83210F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FF2508-40A9-9D3C-8CED-97E273230B15}"/>
              </a:ext>
            </a:extLst>
          </p:cNvPr>
          <p:cNvSpPr txBox="1"/>
          <p:nvPr/>
        </p:nvSpPr>
        <p:spPr>
          <a:xfrm>
            <a:off x="344296" y="232462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출제 포인트만 콕 짚어 알려주는 내신 강의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DC5D2-8664-4F5C-8659-D7178FA42A3D}"/>
              </a:ext>
            </a:extLst>
          </p:cNvPr>
          <p:cNvSpPr txBox="1"/>
          <p:nvPr/>
        </p:nvSpPr>
        <p:spPr>
          <a:xfrm>
            <a:off x="4654588" y="2263444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기출 분석과 함께 중요 문장 위주의 학습이 필요한 내신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내용 이해부터 해석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어법까지 내신 강의에서 모두 배울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graphicFrame>
        <p:nvGraphicFramePr>
          <p:cNvPr id="4" name="표 79">
            <a:extLst>
              <a:ext uri="{FF2B5EF4-FFF2-40B4-BE49-F238E27FC236}">
                <a16:creationId xmlns:a16="http://schemas.microsoft.com/office/drawing/2014/main" id="{A65D1324-1A94-F2F6-C4C0-28921F9AE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74437"/>
              </p:ext>
            </p:extLst>
          </p:nvPr>
        </p:nvGraphicFramePr>
        <p:xfrm>
          <a:off x="9119434" y="396431"/>
          <a:ext cx="2927096" cy="1311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E882CC-E468-B030-70E2-F03AB5BEDC08}"/>
              </a:ext>
            </a:extLst>
          </p:cNvPr>
          <p:cNvSpPr txBox="1"/>
          <p:nvPr/>
        </p:nvSpPr>
        <p:spPr>
          <a:xfrm>
            <a:off x="30225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대비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1746F3-E8E1-F830-41B6-1420D540AB80}"/>
              </a:ext>
            </a:extLst>
          </p:cNvPr>
          <p:cNvSpPr/>
          <p:nvPr/>
        </p:nvSpPr>
        <p:spPr>
          <a:xfrm>
            <a:off x="514449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973734-F941-FCE9-96D5-75A894D4F366}"/>
              </a:ext>
            </a:extLst>
          </p:cNvPr>
          <p:cNvSpPr/>
          <p:nvPr/>
        </p:nvSpPr>
        <p:spPr>
          <a:xfrm>
            <a:off x="2160310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강의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2EE038-2A82-5FDA-4D23-E2C735FEFB3C}"/>
              </a:ext>
            </a:extLst>
          </p:cNvPr>
          <p:cNvSpPr/>
          <p:nvPr/>
        </p:nvSpPr>
        <p:spPr>
          <a:xfrm>
            <a:off x="5453158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문법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7314F24-0EBD-2525-C0AA-9C9F4D10B9C9}"/>
              </a:ext>
            </a:extLst>
          </p:cNvPr>
          <p:cNvSpPr/>
          <p:nvPr/>
        </p:nvSpPr>
        <p:spPr>
          <a:xfrm>
            <a:off x="3806734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자료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80EF9-DE09-BC1F-8CBB-FD0798EF32A4}"/>
              </a:ext>
            </a:extLst>
          </p:cNvPr>
          <p:cNvGrpSpPr/>
          <p:nvPr/>
        </p:nvGrpSpPr>
        <p:grpSpPr>
          <a:xfrm>
            <a:off x="344296" y="1414851"/>
            <a:ext cx="266420" cy="261610"/>
            <a:chOff x="3276880" y="3742523"/>
            <a:chExt cx="266420" cy="26161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4BB20F4-22BB-EEC0-31A2-1A3B313A24D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CE6B25-3542-343D-E5D0-28D61F6FBBB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FC44C9-5753-2A25-9E84-A835378F4E65}"/>
              </a:ext>
            </a:extLst>
          </p:cNvPr>
          <p:cNvGrpSpPr/>
          <p:nvPr/>
        </p:nvGrpSpPr>
        <p:grpSpPr>
          <a:xfrm>
            <a:off x="1990157" y="1414851"/>
            <a:ext cx="266420" cy="261610"/>
            <a:chOff x="3276880" y="3742523"/>
            <a:chExt cx="266420" cy="26161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AED915-B6C7-996D-D977-E415126F8BC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AA59D0-9713-33AD-7AC3-A8AF0C1A11E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E59DA5-F3E1-892C-2387-BF8551AD4E30}"/>
              </a:ext>
            </a:extLst>
          </p:cNvPr>
          <p:cNvGrpSpPr/>
          <p:nvPr/>
        </p:nvGrpSpPr>
        <p:grpSpPr>
          <a:xfrm>
            <a:off x="3617978" y="1424150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9C4994-306F-048E-3CC6-934E474952E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E32530-BE42-50B7-1B05-241F3CB8F54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0253EDB-C750-B09F-6133-72D6446C1156}"/>
              </a:ext>
            </a:extLst>
          </p:cNvPr>
          <p:cNvGrpSpPr/>
          <p:nvPr/>
        </p:nvGrpSpPr>
        <p:grpSpPr>
          <a:xfrm>
            <a:off x="5283875" y="1440656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E1895A-1EB9-CEBB-A591-6109BDEA20A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EAB8ED-A27A-4175-8FDE-F93EB61AA47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475863-ED64-2555-A245-426A3A910482}"/>
              </a:ext>
            </a:extLst>
          </p:cNvPr>
          <p:cNvGrpSpPr/>
          <p:nvPr/>
        </p:nvGrpSpPr>
        <p:grpSpPr>
          <a:xfrm>
            <a:off x="6918673" y="1414851"/>
            <a:ext cx="266420" cy="261610"/>
            <a:chOff x="3276880" y="3742523"/>
            <a:chExt cx="266420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B138C5-3749-0E41-CE6A-2BA3C982E2D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8CD465-18DF-5F9A-CBF5-2BBFEE2E0A1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5CFE6C-0A27-7538-AAB7-CE7C46354BAA}"/>
              </a:ext>
            </a:extLst>
          </p:cNvPr>
          <p:cNvSpPr/>
          <p:nvPr/>
        </p:nvSpPr>
        <p:spPr>
          <a:xfrm>
            <a:off x="7099582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기출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4F16750-021F-947B-6C88-2E6BE91A0A3E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EF21588-3A3A-14DD-668C-6639A645C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43" y="2992197"/>
            <a:ext cx="5855539" cy="32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4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A52DEE-C89E-A975-DB47-E00B9D83210F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FF2508-40A9-9D3C-8CED-97E273230B15}"/>
              </a:ext>
            </a:extLst>
          </p:cNvPr>
          <p:cNvSpPr txBox="1"/>
          <p:nvPr/>
        </p:nvSpPr>
        <p:spPr>
          <a:xfrm>
            <a:off x="128782" y="2310765"/>
            <a:ext cx="474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단계적 학습으로 다양한 유형을 대비하는 내신 자료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DC5D2-8664-4F5C-8659-D7178FA42A3D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다양한 유형이 출제되는 내신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스텝별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내신 자료와 적중 문제를 통해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꼼꼼히 대비할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0C7561-83C1-0FF0-4A13-4D300CA4E079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882CC-E468-B030-70E2-F03AB5BEDC08}"/>
              </a:ext>
            </a:extLst>
          </p:cNvPr>
          <p:cNvSpPr txBox="1"/>
          <p:nvPr/>
        </p:nvSpPr>
        <p:spPr>
          <a:xfrm>
            <a:off x="30225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대비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1746F3-E8E1-F830-41B6-1420D540AB80}"/>
              </a:ext>
            </a:extLst>
          </p:cNvPr>
          <p:cNvSpPr/>
          <p:nvPr/>
        </p:nvSpPr>
        <p:spPr>
          <a:xfrm>
            <a:off x="514449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973734-F941-FCE9-96D5-75A894D4F366}"/>
              </a:ext>
            </a:extLst>
          </p:cNvPr>
          <p:cNvSpPr/>
          <p:nvPr/>
        </p:nvSpPr>
        <p:spPr>
          <a:xfrm>
            <a:off x="2160310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강의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2EE038-2A82-5FDA-4D23-E2C735FEFB3C}"/>
              </a:ext>
            </a:extLst>
          </p:cNvPr>
          <p:cNvSpPr/>
          <p:nvPr/>
        </p:nvSpPr>
        <p:spPr>
          <a:xfrm>
            <a:off x="5453158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문법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7314F24-0EBD-2525-C0AA-9C9F4D10B9C9}"/>
              </a:ext>
            </a:extLst>
          </p:cNvPr>
          <p:cNvSpPr/>
          <p:nvPr/>
        </p:nvSpPr>
        <p:spPr>
          <a:xfrm>
            <a:off x="3806734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자료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80EF9-DE09-BC1F-8CBB-FD0798EF32A4}"/>
              </a:ext>
            </a:extLst>
          </p:cNvPr>
          <p:cNvGrpSpPr/>
          <p:nvPr/>
        </p:nvGrpSpPr>
        <p:grpSpPr>
          <a:xfrm>
            <a:off x="344296" y="1414851"/>
            <a:ext cx="266420" cy="261610"/>
            <a:chOff x="3276880" y="3742523"/>
            <a:chExt cx="266420" cy="26161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4BB20F4-22BB-EEC0-31A2-1A3B313A24D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CE6B25-3542-343D-E5D0-28D61F6FBBB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FC44C9-5753-2A25-9E84-A835378F4E65}"/>
              </a:ext>
            </a:extLst>
          </p:cNvPr>
          <p:cNvGrpSpPr/>
          <p:nvPr/>
        </p:nvGrpSpPr>
        <p:grpSpPr>
          <a:xfrm>
            <a:off x="1990157" y="1414851"/>
            <a:ext cx="266420" cy="261610"/>
            <a:chOff x="3276880" y="3742523"/>
            <a:chExt cx="266420" cy="26161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AED915-B6C7-996D-D977-E415126F8BC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AA59D0-9713-33AD-7AC3-A8AF0C1A11E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E59DA5-F3E1-892C-2387-BF8551AD4E30}"/>
              </a:ext>
            </a:extLst>
          </p:cNvPr>
          <p:cNvGrpSpPr/>
          <p:nvPr/>
        </p:nvGrpSpPr>
        <p:grpSpPr>
          <a:xfrm>
            <a:off x="3617978" y="1424150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9C4994-306F-048E-3CC6-934E474952E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E32530-BE42-50B7-1B05-241F3CB8F54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0253EDB-C750-B09F-6133-72D6446C1156}"/>
              </a:ext>
            </a:extLst>
          </p:cNvPr>
          <p:cNvGrpSpPr/>
          <p:nvPr/>
        </p:nvGrpSpPr>
        <p:grpSpPr>
          <a:xfrm>
            <a:off x="5283875" y="1440656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E1895A-1EB9-CEBB-A591-6109BDEA20A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EAB8ED-A27A-4175-8FDE-F93EB61AA47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475863-ED64-2555-A245-426A3A910482}"/>
              </a:ext>
            </a:extLst>
          </p:cNvPr>
          <p:cNvGrpSpPr/>
          <p:nvPr/>
        </p:nvGrpSpPr>
        <p:grpSpPr>
          <a:xfrm>
            <a:off x="6918673" y="1414851"/>
            <a:ext cx="266420" cy="261610"/>
            <a:chOff x="3276880" y="3742523"/>
            <a:chExt cx="266420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B138C5-3749-0E41-CE6A-2BA3C982E2D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8CD465-18DF-5F9A-CBF5-2BBFEE2E0A1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순서도: 대체 처리 48">
            <a:extLst>
              <a:ext uri="{FF2B5EF4-FFF2-40B4-BE49-F238E27FC236}">
                <a16:creationId xmlns:a16="http://schemas.microsoft.com/office/drawing/2014/main" id="{B7D59BC8-5A71-1812-D69D-36CE3C470244}"/>
              </a:ext>
            </a:extLst>
          </p:cNvPr>
          <p:cNvSpPr/>
          <p:nvPr/>
        </p:nvSpPr>
        <p:spPr>
          <a:xfrm>
            <a:off x="1250184" y="3081839"/>
            <a:ext cx="3070702" cy="2905977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F71C9F-90F4-550A-C228-5C390C3F7B23}"/>
              </a:ext>
            </a:extLst>
          </p:cNvPr>
          <p:cNvSpPr txBox="1"/>
          <p:nvPr/>
        </p:nvSpPr>
        <p:spPr>
          <a:xfrm>
            <a:off x="1263269" y="3238904"/>
            <a:ext cx="305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STEP1.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소재와 내용을 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그림으로 쉽게 이해</a:t>
            </a:r>
          </a:p>
        </p:txBody>
      </p:sp>
      <p:sp>
        <p:nvSpPr>
          <p:cNvPr id="63" name="순서도: 대체 처리 62">
            <a:extLst>
              <a:ext uri="{FF2B5EF4-FFF2-40B4-BE49-F238E27FC236}">
                <a16:creationId xmlns:a16="http://schemas.microsoft.com/office/drawing/2014/main" id="{922D63EC-A613-D5D6-8BE1-61B82FC26685}"/>
              </a:ext>
            </a:extLst>
          </p:cNvPr>
          <p:cNvSpPr/>
          <p:nvPr/>
        </p:nvSpPr>
        <p:spPr>
          <a:xfrm>
            <a:off x="4806971" y="3081839"/>
            <a:ext cx="3070702" cy="2905977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E69FBD-D86F-8225-DDD5-4A1BA54D6E19}"/>
              </a:ext>
            </a:extLst>
          </p:cNvPr>
          <p:cNvSpPr txBox="1"/>
          <p:nvPr/>
        </p:nvSpPr>
        <p:spPr>
          <a:xfrm>
            <a:off x="4820056" y="3238904"/>
            <a:ext cx="305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STEP2.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단정리를 통한 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내용 이해 및 주제 정리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2E2B28F-D001-A170-8FD8-3264F7A655AA}"/>
              </a:ext>
            </a:extLst>
          </p:cNvPr>
          <p:cNvGrpSpPr/>
          <p:nvPr/>
        </p:nvGrpSpPr>
        <p:grpSpPr>
          <a:xfrm>
            <a:off x="8506733" y="3787825"/>
            <a:ext cx="266420" cy="261610"/>
            <a:chOff x="3276880" y="3742523"/>
            <a:chExt cx="266420" cy="261610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3932F40-9036-CD40-5050-2410305FF2D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54F213B-B5AB-3D38-604C-9DD6739032E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타원 71">
            <a:extLst>
              <a:ext uri="{FF2B5EF4-FFF2-40B4-BE49-F238E27FC236}">
                <a16:creationId xmlns:a16="http://schemas.microsoft.com/office/drawing/2014/main" id="{8C67E1D6-56C1-D430-93E9-E34289C4A636}"/>
              </a:ext>
            </a:extLst>
          </p:cNvPr>
          <p:cNvSpPr/>
          <p:nvPr/>
        </p:nvSpPr>
        <p:spPr>
          <a:xfrm>
            <a:off x="8235557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▶</a:t>
            </a:r>
          </a:p>
        </p:txBody>
      </p:sp>
      <p:graphicFrame>
        <p:nvGraphicFramePr>
          <p:cNvPr id="77" name="표 79">
            <a:extLst>
              <a:ext uri="{FF2B5EF4-FFF2-40B4-BE49-F238E27FC236}">
                <a16:creationId xmlns:a16="http://schemas.microsoft.com/office/drawing/2014/main" id="{4B24E506-4A35-6D54-1F06-3CA905CC5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17770"/>
              </p:ext>
            </p:extLst>
          </p:nvPr>
        </p:nvGraphicFramePr>
        <p:xfrm>
          <a:off x="9119434" y="396431"/>
          <a:ext cx="2927096" cy="3519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아래로 스크롤시 오른쪽으로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>
                          <a:hlinkClick r:id="rId4"/>
                        </a:rPr>
                        <a:t>에이닷</a:t>
                      </a:r>
                      <a:r>
                        <a:rPr lang="ko-KR" altLang="en-US" sz="900" dirty="0">
                          <a:hlinkClick r:id="rId4"/>
                        </a:rPr>
                        <a:t> 영어학원 </a:t>
                      </a:r>
                      <a:r>
                        <a:rPr lang="en-US" altLang="ko-KR" sz="900" dirty="0">
                          <a:hlinkClick r:id="rId4"/>
                        </a:rPr>
                        <a:t>- 1:1 </a:t>
                      </a:r>
                      <a:r>
                        <a:rPr lang="ko-KR" altLang="en-US" sz="900" dirty="0">
                          <a:hlinkClick r:id="rId4"/>
                        </a:rPr>
                        <a:t>맞춤형 커리큘럼의 고등영어브랜드 </a:t>
                      </a:r>
                      <a:r>
                        <a:rPr lang="en-US" altLang="ko-KR" sz="900" dirty="0">
                          <a:hlinkClick r:id="rId4"/>
                        </a:rPr>
                        <a:t>(adotenglish.com)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마우스 커서를 가져다 대면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이미지가 확대 되는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자료가 </a:t>
                      </a:r>
                      <a:r>
                        <a:rPr lang="ko-KR" altLang="en-US" sz="90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에이닷의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강점이기 때문에 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전체 이미지를 노출할 필요가 있음</a:t>
                      </a: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739762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9448C581-E28F-2626-98FF-5E8FBA5993C3}"/>
              </a:ext>
            </a:extLst>
          </p:cNvPr>
          <p:cNvGrpSpPr/>
          <p:nvPr/>
        </p:nvGrpSpPr>
        <p:grpSpPr>
          <a:xfrm>
            <a:off x="4861897" y="3688193"/>
            <a:ext cx="266420" cy="261610"/>
            <a:chOff x="3276880" y="3742523"/>
            <a:chExt cx="266420" cy="261610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E240E34B-8107-29A9-8FEE-35D26DFE561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5CD5621-5D1B-D4E4-0760-1621533F045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6FDB9BCC-95FB-92CC-6E2E-8B4D9FCD40F6}"/>
              </a:ext>
            </a:extLst>
          </p:cNvPr>
          <p:cNvSpPr/>
          <p:nvPr/>
        </p:nvSpPr>
        <p:spPr>
          <a:xfrm>
            <a:off x="7099582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기출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2494EC-C20C-F41E-0DD8-58F1C2F96FED}"/>
              </a:ext>
            </a:extLst>
          </p:cNvPr>
          <p:cNvSpPr txBox="1"/>
          <p:nvPr/>
        </p:nvSpPr>
        <p:spPr>
          <a:xfrm>
            <a:off x="6325465" y="6211440"/>
            <a:ext cx="2511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*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일부 자료는 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 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구성이 다를 수 있습니다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7C4330-64D2-3524-D1BD-8A68387029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11327" r="3647" b="9316"/>
          <a:stretch/>
        </p:blipFill>
        <p:spPr>
          <a:xfrm>
            <a:off x="1619838" y="3961326"/>
            <a:ext cx="2406062" cy="1755698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E02ED7EF-4F1B-BCF5-9A35-E7CD873405A9}"/>
              </a:ext>
            </a:extLst>
          </p:cNvPr>
          <p:cNvGrpSpPr/>
          <p:nvPr/>
        </p:nvGrpSpPr>
        <p:grpSpPr>
          <a:xfrm>
            <a:off x="1448528" y="3693445"/>
            <a:ext cx="266420" cy="261610"/>
            <a:chOff x="3276880" y="3742523"/>
            <a:chExt cx="266420" cy="261610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3669217-A14F-56D6-C098-E19E54A9AF1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9BADEF-67B0-299A-CA49-974FB54FDFE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59DC175-647E-1382-8D93-287C809F64BE}"/>
              </a:ext>
            </a:extLst>
          </p:cNvPr>
          <p:cNvGrpSpPr/>
          <p:nvPr/>
        </p:nvGrpSpPr>
        <p:grpSpPr>
          <a:xfrm>
            <a:off x="5033207" y="3923883"/>
            <a:ext cx="2598031" cy="1793142"/>
            <a:chOff x="-850266" y="813670"/>
            <a:chExt cx="6075126" cy="419300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C98F06-EB62-9303-119D-A0F456172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4" r="6458"/>
            <a:stretch/>
          </p:blipFill>
          <p:spPr>
            <a:xfrm>
              <a:off x="-850265" y="813670"/>
              <a:ext cx="6075125" cy="419300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AF81C3-C442-5946-437B-F74477CE0F0F}"/>
                </a:ext>
              </a:extLst>
            </p:cNvPr>
            <p:cNvSpPr/>
            <p:nvPr/>
          </p:nvSpPr>
          <p:spPr>
            <a:xfrm>
              <a:off x="-850266" y="4080254"/>
              <a:ext cx="6075125" cy="3385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8417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882CC-E468-B030-70E2-F03AB5BEDC08}"/>
              </a:ext>
            </a:extLst>
          </p:cNvPr>
          <p:cNvSpPr txBox="1"/>
          <p:nvPr/>
        </p:nvSpPr>
        <p:spPr>
          <a:xfrm>
            <a:off x="30225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대비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1746F3-E8E1-F830-41B6-1420D540AB80}"/>
              </a:ext>
            </a:extLst>
          </p:cNvPr>
          <p:cNvSpPr/>
          <p:nvPr/>
        </p:nvSpPr>
        <p:spPr>
          <a:xfrm>
            <a:off x="514449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973734-F941-FCE9-96D5-75A894D4F366}"/>
              </a:ext>
            </a:extLst>
          </p:cNvPr>
          <p:cNvSpPr/>
          <p:nvPr/>
        </p:nvSpPr>
        <p:spPr>
          <a:xfrm>
            <a:off x="2160310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강의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2EE038-2A82-5FDA-4D23-E2C735FEFB3C}"/>
              </a:ext>
            </a:extLst>
          </p:cNvPr>
          <p:cNvSpPr/>
          <p:nvPr/>
        </p:nvSpPr>
        <p:spPr>
          <a:xfrm>
            <a:off x="5453158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문법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7314F24-0EBD-2525-C0AA-9C9F4D10B9C9}"/>
              </a:ext>
            </a:extLst>
          </p:cNvPr>
          <p:cNvSpPr/>
          <p:nvPr/>
        </p:nvSpPr>
        <p:spPr>
          <a:xfrm>
            <a:off x="3806734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자료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80EF9-DE09-BC1F-8CBB-FD0798EF32A4}"/>
              </a:ext>
            </a:extLst>
          </p:cNvPr>
          <p:cNvGrpSpPr/>
          <p:nvPr/>
        </p:nvGrpSpPr>
        <p:grpSpPr>
          <a:xfrm>
            <a:off x="344296" y="1414851"/>
            <a:ext cx="266420" cy="261610"/>
            <a:chOff x="3276880" y="3742523"/>
            <a:chExt cx="266420" cy="26161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4BB20F4-22BB-EEC0-31A2-1A3B313A24D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CE6B25-3542-343D-E5D0-28D61F6FBBB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FC44C9-5753-2A25-9E84-A835378F4E65}"/>
              </a:ext>
            </a:extLst>
          </p:cNvPr>
          <p:cNvGrpSpPr/>
          <p:nvPr/>
        </p:nvGrpSpPr>
        <p:grpSpPr>
          <a:xfrm>
            <a:off x="1990157" y="1414851"/>
            <a:ext cx="266420" cy="261610"/>
            <a:chOff x="3276880" y="3742523"/>
            <a:chExt cx="266420" cy="26161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AED915-B6C7-996D-D977-E415126F8BC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AA59D0-9713-33AD-7AC3-A8AF0C1A11E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E59DA5-F3E1-892C-2387-BF8551AD4E30}"/>
              </a:ext>
            </a:extLst>
          </p:cNvPr>
          <p:cNvGrpSpPr/>
          <p:nvPr/>
        </p:nvGrpSpPr>
        <p:grpSpPr>
          <a:xfrm>
            <a:off x="3617978" y="1424150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9C4994-306F-048E-3CC6-934E474952E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E32530-BE42-50B7-1B05-241F3CB8F54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0253EDB-C750-B09F-6133-72D6446C1156}"/>
              </a:ext>
            </a:extLst>
          </p:cNvPr>
          <p:cNvGrpSpPr/>
          <p:nvPr/>
        </p:nvGrpSpPr>
        <p:grpSpPr>
          <a:xfrm>
            <a:off x="5283875" y="1440656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E1895A-1EB9-CEBB-A591-6109BDEA20A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EAB8ED-A27A-4175-8FDE-F93EB61AA47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475863-ED64-2555-A245-426A3A910482}"/>
              </a:ext>
            </a:extLst>
          </p:cNvPr>
          <p:cNvGrpSpPr/>
          <p:nvPr/>
        </p:nvGrpSpPr>
        <p:grpSpPr>
          <a:xfrm>
            <a:off x="6918673" y="1414851"/>
            <a:ext cx="266420" cy="261610"/>
            <a:chOff x="3276880" y="3742523"/>
            <a:chExt cx="266420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B138C5-3749-0E41-CE6A-2BA3C982E2D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8CD465-18DF-5F9A-CBF5-2BBFEE2E0A1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순서도: 대체 처리 48">
            <a:extLst>
              <a:ext uri="{FF2B5EF4-FFF2-40B4-BE49-F238E27FC236}">
                <a16:creationId xmlns:a16="http://schemas.microsoft.com/office/drawing/2014/main" id="{B7D59BC8-5A71-1812-D69D-36CE3C470244}"/>
              </a:ext>
            </a:extLst>
          </p:cNvPr>
          <p:cNvSpPr/>
          <p:nvPr/>
        </p:nvSpPr>
        <p:spPr>
          <a:xfrm>
            <a:off x="1250184" y="3081839"/>
            <a:ext cx="3070702" cy="2905977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F71C9F-90F4-550A-C228-5C390C3F7B23}"/>
              </a:ext>
            </a:extLst>
          </p:cNvPr>
          <p:cNvSpPr txBox="1"/>
          <p:nvPr/>
        </p:nvSpPr>
        <p:spPr>
          <a:xfrm>
            <a:off x="1110388" y="3238904"/>
            <a:ext cx="3363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STEP3.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본문분석을 통한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해석 및 출제 포인트 학습</a:t>
            </a:r>
          </a:p>
        </p:txBody>
      </p:sp>
      <p:sp>
        <p:nvSpPr>
          <p:cNvPr id="63" name="순서도: 대체 처리 62">
            <a:extLst>
              <a:ext uri="{FF2B5EF4-FFF2-40B4-BE49-F238E27FC236}">
                <a16:creationId xmlns:a16="http://schemas.microsoft.com/office/drawing/2014/main" id="{922D63EC-A613-D5D6-8BE1-61B82FC26685}"/>
              </a:ext>
            </a:extLst>
          </p:cNvPr>
          <p:cNvSpPr/>
          <p:nvPr/>
        </p:nvSpPr>
        <p:spPr>
          <a:xfrm>
            <a:off x="4806971" y="3081839"/>
            <a:ext cx="3070702" cy="2905977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E69FBD-D86F-8225-DDD5-4A1BA54D6E19}"/>
              </a:ext>
            </a:extLst>
          </p:cNvPr>
          <p:cNvSpPr txBox="1"/>
          <p:nvPr/>
        </p:nvSpPr>
        <p:spPr>
          <a:xfrm>
            <a:off x="4820056" y="3238904"/>
            <a:ext cx="305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STEP4.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시험에 출제되는 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핵심 어법 포인트만 집중 학습</a:t>
            </a:r>
          </a:p>
        </p:txBody>
      </p:sp>
      <p:graphicFrame>
        <p:nvGraphicFramePr>
          <p:cNvPr id="10" name="표 79">
            <a:extLst>
              <a:ext uri="{FF2B5EF4-FFF2-40B4-BE49-F238E27FC236}">
                <a16:creationId xmlns:a16="http://schemas.microsoft.com/office/drawing/2014/main" id="{B37F3639-827A-0A7C-CC65-DBA2AFE38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592903"/>
              </p:ext>
            </p:extLst>
          </p:nvPr>
        </p:nvGraphicFramePr>
        <p:xfrm>
          <a:off x="9119434" y="396431"/>
          <a:ext cx="2927096" cy="3741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위로 스크롤시 왼쪽으로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아래로 스크롤시 오른쪽으로 넘어가는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>
                          <a:hlinkClick r:id="rId4"/>
                        </a:rPr>
                        <a:t>에이닷</a:t>
                      </a:r>
                      <a:r>
                        <a:rPr lang="ko-KR" altLang="en-US" sz="900" dirty="0">
                          <a:hlinkClick r:id="rId4"/>
                        </a:rPr>
                        <a:t> 영어학원 </a:t>
                      </a:r>
                      <a:r>
                        <a:rPr lang="en-US" altLang="ko-KR" sz="900" dirty="0">
                          <a:hlinkClick r:id="rId4"/>
                        </a:rPr>
                        <a:t>- 1:1 </a:t>
                      </a:r>
                      <a:r>
                        <a:rPr lang="ko-KR" altLang="en-US" sz="900" dirty="0">
                          <a:hlinkClick r:id="rId4"/>
                        </a:rPr>
                        <a:t>맞춤형 커리큘럼의 고등영어브랜드 </a:t>
                      </a:r>
                      <a:r>
                        <a:rPr lang="en-US" altLang="ko-KR" sz="900" dirty="0">
                          <a:hlinkClick r:id="rId4"/>
                        </a:rPr>
                        <a:t>(adotenglish.com)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마우스 커서를 가져다 대면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이미지가 확대 되는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자료가 </a:t>
                      </a:r>
                      <a:r>
                        <a:rPr lang="ko-KR" altLang="en-US" sz="90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에이닷의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강점이기 때문에 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전체 이미지를 노출할 필요가 있음</a:t>
                      </a: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2194142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2F880FC-7666-8C10-527E-63513FA0AB92}"/>
              </a:ext>
            </a:extLst>
          </p:cNvPr>
          <p:cNvSpPr/>
          <p:nvPr/>
        </p:nvSpPr>
        <p:spPr>
          <a:xfrm>
            <a:off x="33323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C5FBA6-8D0E-D2A2-4156-C324B3E86F4F}"/>
              </a:ext>
            </a:extLst>
          </p:cNvPr>
          <p:cNvGrpSpPr/>
          <p:nvPr/>
        </p:nvGrpSpPr>
        <p:grpSpPr>
          <a:xfrm>
            <a:off x="304742" y="3763982"/>
            <a:ext cx="266420" cy="261610"/>
            <a:chOff x="3276880" y="3742523"/>
            <a:chExt cx="266420" cy="26161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6D2A82-397F-2D5F-3350-3DF9A7F5783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C1010F-2D20-0030-FEBE-8A67170904A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3EB858C-9FDA-23C1-A692-A668234B1E54}"/>
              </a:ext>
            </a:extLst>
          </p:cNvPr>
          <p:cNvGrpSpPr/>
          <p:nvPr/>
        </p:nvGrpSpPr>
        <p:grpSpPr>
          <a:xfrm>
            <a:off x="8506733" y="3787825"/>
            <a:ext cx="266420" cy="261610"/>
            <a:chOff x="3276880" y="3742523"/>
            <a:chExt cx="266420" cy="26161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0A83E8F-1585-1377-DF1B-E10001134F9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433EA2-249D-A534-5523-27CC1E6798B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27E9B28D-6947-521D-5B4D-52C2D0384B5C}"/>
              </a:ext>
            </a:extLst>
          </p:cNvPr>
          <p:cNvSpPr/>
          <p:nvPr/>
        </p:nvSpPr>
        <p:spPr>
          <a:xfrm>
            <a:off x="8235557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▶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8B47D6-BF3D-DEF2-5630-090B70C6A59C}"/>
              </a:ext>
            </a:extLst>
          </p:cNvPr>
          <p:cNvGrpSpPr/>
          <p:nvPr/>
        </p:nvGrpSpPr>
        <p:grpSpPr>
          <a:xfrm>
            <a:off x="1722777" y="3633177"/>
            <a:ext cx="266420" cy="261610"/>
            <a:chOff x="3276880" y="3742523"/>
            <a:chExt cx="266420" cy="261610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E4B6E1B5-0AF5-1957-5AA1-B80180D8927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F59F1B6-EA5C-B0E2-EAEE-B666BB3AAA4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52C6210-BDB8-22ED-85F6-5B1DB599643C}"/>
              </a:ext>
            </a:extLst>
          </p:cNvPr>
          <p:cNvSpPr/>
          <p:nvPr/>
        </p:nvSpPr>
        <p:spPr>
          <a:xfrm>
            <a:off x="7099582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기출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4C36520-2070-B6A1-42FA-9B840A70F55C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093D3BC-E411-83F4-8E80-7DBF960438C4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다양한 유형이 출제되는 내신 시험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스텝별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내신 자료와 적중 문제를 통해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꼼꼼히 대비할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FC0EE37-061A-067A-1A45-5822B019D5C6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F40BC9D-E986-D776-F476-D4D51C7B69BA}"/>
              </a:ext>
            </a:extLst>
          </p:cNvPr>
          <p:cNvSpPr txBox="1"/>
          <p:nvPr/>
        </p:nvSpPr>
        <p:spPr>
          <a:xfrm>
            <a:off x="6325465" y="6211440"/>
            <a:ext cx="2511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*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일부 자료는 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 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구성이 다를 수 있습니다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8B2E5-5BCE-9575-4DB3-6B5A6DB1D6B6}"/>
              </a:ext>
            </a:extLst>
          </p:cNvPr>
          <p:cNvSpPr txBox="1"/>
          <p:nvPr/>
        </p:nvSpPr>
        <p:spPr>
          <a:xfrm>
            <a:off x="128782" y="2310765"/>
            <a:ext cx="474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단계적 학습으로 다양한 유형을 대비하는 내신 자료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2138446-BE79-5959-D0CF-0F71CA633D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94"/>
          <a:stretch/>
        </p:blipFill>
        <p:spPr>
          <a:xfrm>
            <a:off x="5089346" y="3762124"/>
            <a:ext cx="2530613" cy="19114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04FB85E-B701-B916-EACE-7ACE5F08B897}"/>
              </a:ext>
            </a:extLst>
          </p:cNvPr>
          <p:cNvGrpSpPr/>
          <p:nvPr/>
        </p:nvGrpSpPr>
        <p:grpSpPr>
          <a:xfrm>
            <a:off x="4839085" y="3633177"/>
            <a:ext cx="266420" cy="261610"/>
            <a:chOff x="3276880" y="3742523"/>
            <a:chExt cx="266420" cy="261610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4583B9E2-7425-F2F5-A3FD-AE0028B2E35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7D3F0C-801E-F80B-604C-8CC3E5BF3709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6ED232C7-8516-664E-E0B3-BF06A2A62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15" y="3782247"/>
            <a:ext cx="1337261" cy="18913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517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882CC-E468-B030-70E2-F03AB5BEDC08}"/>
              </a:ext>
            </a:extLst>
          </p:cNvPr>
          <p:cNvSpPr txBox="1"/>
          <p:nvPr/>
        </p:nvSpPr>
        <p:spPr>
          <a:xfrm>
            <a:off x="30225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대비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1746F3-E8E1-F830-41B6-1420D540AB80}"/>
              </a:ext>
            </a:extLst>
          </p:cNvPr>
          <p:cNvSpPr/>
          <p:nvPr/>
        </p:nvSpPr>
        <p:spPr>
          <a:xfrm>
            <a:off x="514449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973734-F941-FCE9-96D5-75A894D4F366}"/>
              </a:ext>
            </a:extLst>
          </p:cNvPr>
          <p:cNvSpPr/>
          <p:nvPr/>
        </p:nvSpPr>
        <p:spPr>
          <a:xfrm>
            <a:off x="2160310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강의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2EE038-2A82-5FDA-4D23-E2C735FEFB3C}"/>
              </a:ext>
            </a:extLst>
          </p:cNvPr>
          <p:cNvSpPr/>
          <p:nvPr/>
        </p:nvSpPr>
        <p:spPr>
          <a:xfrm>
            <a:off x="5453158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문법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7314F24-0EBD-2525-C0AA-9C9F4D10B9C9}"/>
              </a:ext>
            </a:extLst>
          </p:cNvPr>
          <p:cNvSpPr/>
          <p:nvPr/>
        </p:nvSpPr>
        <p:spPr>
          <a:xfrm>
            <a:off x="3806734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자료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80EF9-DE09-BC1F-8CBB-FD0798EF32A4}"/>
              </a:ext>
            </a:extLst>
          </p:cNvPr>
          <p:cNvGrpSpPr/>
          <p:nvPr/>
        </p:nvGrpSpPr>
        <p:grpSpPr>
          <a:xfrm>
            <a:off x="344296" y="1414851"/>
            <a:ext cx="266420" cy="261610"/>
            <a:chOff x="3276880" y="3742523"/>
            <a:chExt cx="266420" cy="26161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4BB20F4-22BB-EEC0-31A2-1A3B313A24D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CE6B25-3542-343D-E5D0-28D61F6FBBB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FC44C9-5753-2A25-9E84-A835378F4E65}"/>
              </a:ext>
            </a:extLst>
          </p:cNvPr>
          <p:cNvGrpSpPr/>
          <p:nvPr/>
        </p:nvGrpSpPr>
        <p:grpSpPr>
          <a:xfrm>
            <a:off x="1990157" y="1414851"/>
            <a:ext cx="266420" cy="261610"/>
            <a:chOff x="3276880" y="3742523"/>
            <a:chExt cx="266420" cy="26161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AED915-B6C7-996D-D977-E415126F8BC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AA59D0-9713-33AD-7AC3-A8AF0C1A11E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E59DA5-F3E1-892C-2387-BF8551AD4E30}"/>
              </a:ext>
            </a:extLst>
          </p:cNvPr>
          <p:cNvGrpSpPr/>
          <p:nvPr/>
        </p:nvGrpSpPr>
        <p:grpSpPr>
          <a:xfrm>
            <a:off x="3617978" y="1424150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9C4994-306F-048E-3CC6-934E474952E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E32530-BE42-50B7-1B05-241F3CB8F54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0253EDB-C750-B09F-6133-72D6446C1156}"/>
              </a:ext>
            </a:extLst>
          </p:cNvPr>
          <p:cNvGrpSpPr/>
          <p:nvPr/>
        </p:nvGrpSpPr>
        <p:grpSpPr>
          <a:xfrm>
            <a:off x="5283875" y="1440656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E1895A-1EB9-CEBB-A591-6109BDEA20A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EAB8ED-A27A-4175-8FDE-F93EB61AA47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475863-ED64-2555-A245-426A3A910482}"/>
              </a:ext>
            </a:extLst>
          </p:cNvPr>
          <p:cNvGrpSpPr/>
          <p:nvPr/>
        </p:nvGrpSpPr>
        <p:grpSpPr>
          <a:xfrm>
            <a:off x="6918673" y="1414851"/>
            <a:ext cx="266420" cy="261610"/>
            <a:chOff x="3276880" y="3742523"/>
            <a:chExt cx="266420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B138C5-3749-0E41-CE6A-2BA3C982E2D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8CD465-18DF-5F9A-CBF5-2BBFEE2E0A1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순서도: 대체 처리 48">
            <a:extLst>
              <a:ext uri="{FF2B5EF4-FFF2-40B4-BE49-F238E27FC236}">
                <a16:creationId xmlns:a16="http://schemas.microsoft.com/office/drawing/2014/main" id="{B7D59BC8-5A71-1812-D69D-36CE3C470244}"/>
              </a:ext>
            </a:extLst>
          </p:cNvPr>
          <p:cNvSpPr/>
          <p:nvPr/>
        </p:nvSpPr>
        <p:spPr>
          <a:xfrm>
            <a:off x="1250184" y="3081839"/>
            <a:ext cx="3070702" cy="2905977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F71C9F-90F4-550A-C228-5C390C3F7B23}"/>
              </a:ext>
            </a:extLst>
          </p:cNvPr>
          <p:cNvSpPr txBox="1"/>
          <p:nvPr/>
        </p:nvSpPr>
        <p:spPr>
          <a:xfrm>
            <a:off x="1263269" y="3238904"/>
            <a:ext cx="305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STEP5.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내용 이해 점검 및 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순서 유형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대비</a:t>
            </a:r>
          </a:p>
        </p:txBody>
      </p:sp>
      <p:sp>
        <p:nvSpPr>
          <p:cNvPr id="63" name="순서도: 대체 처리 62">
            <a:extLst>
              <a:ext uri="{FF2B5EF4-FFF2-40B4-BE49-F238E27FC236}">
                <a16:creationId xmlns:a16="http://schemas.microsoft.com/office/drawing/2014/main" id="{922D63EC-A613-D5D6-8BE1-61B82FC26685}"/>
              </a:ext>
            </a:extLst>
          </p:cNvPr>
          <p:cNvSpPr/>
          <p:nvPr/>
        </p:nvSpPr>
        <p:spPr>
          <a:xfrm>
            <a:off x="4806971" y="3081839"/>
            <a:ext cx="3070702" cy="2905977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E69FBD-D86F-8225-DDD5-4A1BA54D6E19}"/>
              </a:ext>
            </a:extLst>
          </p:cNvPr>
          <p:cNvSpPr txBox="1"/>
          <p:nvPr/>
        </p:nvSpPr>
        <p:spPr>
          <a:xfrm>
            <a:off x="4820056" y="3238904"/>
            <a:ext cx="305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STEP6.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강의에서 학습한 내용을 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복습 및 최종 점검</a:t>
            </a:r>
          </a:p>
        </p:txBody>
      </p:sp>
      <p:graphicFrame>
        <p:nvGraphicFramePr>
          <p:cNvPr id="10" name="표 79">
            <a:extLst>
              <a:ext uri="{FF2B5EF4-FFF2-40B4-BE49-F238E27FC236}">
                <a16:creationId xmlns:a16="http://schemas.microsoft.com/office/drawing/2014/main" id="{B37F3639-827A-0A7C-CC65-DBA2AFE38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04725"/>
              </p:ext>
            </p:extLst>
          </p:nvPr>
        </p:nvGraphicFramePr>
        <p:xfrm>
          <a:off x="9119434" y="396431"/>
          <a:ext cx="2927096" cy="3741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위로 스크롤시 왼쪽으로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아래로 스크롤시 오른쪽으로 넘어가는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>
                          <a:hlinkClick r:id="rId4"/>
                        </a:rPr>
                        <a:t>에이닷</a:t>
                      </a:r>
                      <a:r>
                        <a:rPr lang="ko-KR" altLang="en-US" sz="900" dirty="0">
                          <a:hlinkClick r:id="rId4"/>
                        </a:rPr>
                        <a:t> 영어학원 </a:t>
                      </a:r>
                      <a:r>
                        <a:rPr lang="en-US" altLang="ko-KR" sz="900" dirty="0">
                          <a:hlinkClick r:id="rId4"/>
                        </a:rPr>
                        <a:t>- 1:1 </a:t>
                      </a:r>
                      <a:r>
                        <a:rPr lang="ko-KR" altLang="en-US" sz="900" dirty="0">
                          <a:hlinkClick r:id="rId4"/>
                        </a:rPr>
                        <a:t>맞춤형 커리큘럼의 고등영어브랜드 </a:t>
                      </a:r>
                      <a:r>
                        <a:rPr lang="en-US" altLang="ko-KR" sz="900" dirty="0">
                          <a:hlinkClick r:id="rId4"/>
                        </a:rPr>
                        <a:t>(adotenglish.com)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마우스 커서를 가져다 대면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이미지가 확대 되는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자료가 </a:t>
                      </a:r>
                      <a:r>
                        <a:rPr lang="ko-KR" altLang="en-US" sz="90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에이닷의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강점이기 때문에 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전체 이미지를 노출할 필요가 있음</a:t>
                      </a: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779491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2F880FC-7666-8C10-527E-63513FA0AB92}"/>
              </a:ext>
            </a:extLst>
          </p:cNvPr>
          <p:cNvSpPr/>
          <p:nvPr/>
        </p:nvSpPr>
        <p:spPr>
          <a:xfrm>
            <a:off x="33323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C5FBA6-8D0E-D2A2-4156-C324B3E86F4F}"/>
              </a:ext>
            </a:extLst>
          </p:cNvPr>
          <p:cNvGrpSpPr/>
          <p:nvPr/>
        </p:nvGrpSpPr>
        <p:grpSpPr>
          <a:xfrm>
            <a:off x="304742" y="3763982"/>
            <a:ext cx="266420" cy="261610"/>
            <a:chOff x="3276880" y="3742523"/>
            <a:chExt cx="266420" cy="26161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6D2A82-397F-2D5F-3350-3DF9A7F5783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C1010F-2D20-0030-FEBE-8A67170904A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3EB858C-9FDA-23C1-A692-A668234B1E54}"/>
              </a:ext>
            </a:extLst>
          </p:cNvPr>
          <p:cNvGrpSpPr/>
          <p:nvPr/>
        </p:nvGrpSpPr>
        <p:grpSpPr>
          <a:xfrm>
            <a:off x="8506733" y="3787825"/>
            <a:ext cx="266420" cy="261610"/>
            <a:chOff x="3276880" y="3742523"/>
            <a:chExt cx="266420" cy="26161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60A83E8F-1585-1377-DF1B-E10001134F9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433EA2-249D-A534-5523-27CC1E6798B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27E9B28D-6947-521D-5B4D-52C2D0384B5C}"/>
              </a:ext>
            </a:extLst>
          </p:cNvPr>
          <p:cNvSpPr/>
          <p:nvPr/>
        </p:nvSpPr>
        <p:spPr>
          <a:xfrm>
            <a:off x="8235557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▶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7D875D-C6CC-5BD1-8056-68442B675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57" y="3787825"/>
            <a:ext cx="1337261" cy="18913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29FC152-0DDD-E836-A29B-B11A1F48DAD5}"/>
              </a:ext>
            </a:extLst>
          </p:cNvPr>
          <p:cNvGrpSpPr/>
          <p:nvPr/>
        </p:nvGrpSpPr>
        <p:grpSpPr>
          <a:xfrm>
            <a:off x="1683346" y="3609838"/>
            <a:ext cx="266420" cy="261610"/>
            <a:chOff x="3276880" y="3742523"/>
            <a:chExt cx="266420" cy="26161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B16CD04-71A9-0F46-38C1-3AB0F428B9A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04006A-D9A1-2FEF-AFEB-8D25E1E4E28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CF4DDBF-3E38-3B09-0D93-803E320DD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15" y="3784740"/>
            <a:ext cx="1339444" cy="18943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B0E5481-FA31-E734-4809-DC0A39C63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07" y="3784739"/>
            <a:ext cx="1339442" cy="18943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F0925C21-4DC5-5BFA-204C-3CBB8ADA2805}"/>
              </a:ext>
            </a:extLst>
          </p:cNvPr>
          <p:cNvGrpSpPr/>
          <p:nvPr/>
        </p:nvGrpSpPr>
        <p:grpSpPr>
          <a:xfrm>
            <a:off x="4839085" y="3633177"/>
            <a:ext cx="266420" cy="261610"/>
            <a:chOff x="3276880" y="3742523"/>
            <a:chExt cx="266420" cy="26161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1FD0C08-5F86-F881-0CD4-7BDCF4CD097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ADDBC2-9307-5E29-D5CA-DF285EED919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7E46082-7297-FFB4-4142-14DBF6A95424}"/>
              </a:ext>
            </a:extLst>
          </p:cNvPr>
          <p:cNvSpPr/>
          <p:nvPr/>
        </p:nvSpPr>
        <p:spPr>
          <a:xfrm>
            <a:off x="7099582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기출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1431525-8B9A-91F3-4117-152CF60555D8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49A5AF-6A14-187C-DDA9-55685C131E0B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다양한 유형이 출제되는 내신 시험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스텝별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내신 자료와 적중 문제를 통해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꼼꼼히 대비할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80F10D1-378D-45B7-0FCF-BDE74C5AA908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5A0438-CF84-95BC-692D-E0244DE6CA57}"/>
              </a:ext>
            </a:extLst>
          </p:cNvPr>
          <p:cNvSpPr txBox="1"/>
          <p:nvPr/>
        </p:nvSpPr>
        <p:spPr>
          <a:xfrm>
            <a:off x="6325465" y="6211440"/>
            <a:ext cx="2511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*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일부 자료는 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 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구성이 다를 수 있습니다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860BA5-4630-3FB1-E014-1B3FABAFCD26}"/>
              </a:ext>
            </a:extLst>
          </p:cNvPr>
          <p:cNvSpPr txBox="1"/>
          <p:nvPr/>
        </p:nvSpPr>
        <p:spPr>
          <a:xfrm>
            <a:off x="128782" y="2310765"/>
            <a:ext cx="474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단계적 학습으로 다양한 유형을 대비하는 내신 자료</a:t>
            </a:r>
          </a:p>
        </p:txBody>
      </p:sp>
    </p:spTree>
    <p:extLst>
      <p:ext uri="{BB962C8B-B14F-4D97-AF65-F5344CB8AC3E}">
        <p14:creationId xmlns:p14="http://schemas.microsoft.com/office/powerpoint/2010/main" val="371954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882CC-E468-B030-70E2-F03AB5BEDC08}"/>
              </a:ext>
            </a:extLst>
          </p:cNvPr>
          <p:cNvSpPr txBox="1"/>
          <p:nvPr/>
        </p:nvSpPr>
        <p:spPr>
          <a:xfrm>
            <a:off x="30225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대비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1746F3-E8E1-F830-41B6-1420D540AB80}"/>
              </a:ext>
            </a:extLst>
          </p:cNvPr>
          <p:cNvSpPr/>
          <p:nvPr/>
        </p:nvSpPr>
        <p:spPr>
          <a:xfrm>
            <a:off x="514449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973734-F941-FCE9-96D5-75A894D4F366}"/>
              </a:ext>
            </a:extLst>
          </p:cNvPr>
          <p:cNvSpPr/>
          <p:nvPr/>
        </p:nvSpPr>
        <p:spPr>
          <a:xfrm>
            <a:off x="2160310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강의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2EE038-2A82-5FDA-4D23-E2C735FEFB3C}"/>
              </a:ext>
            </a:extLst>
          </p:cNvPr>
          <p:cNvSpPr/>
          <p:nvPr/>
        </p:nvSpPr>
        <p:spPr>
          <a:xfrm>
            <a:off x="5453158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문법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7314F24-0EBD-2525-C0AA-9C9F4D10B9C9}"/>
              </a:ext>
            </a:extLst>
          </p:cNvPr>
          <p:cNvSpPr/>
          <p:nvPr/>
        </p:nvSpPr>
        <p:spPr>
          <a:xfrm>
            <a:off x="3806734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자료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80EF9-DE09-BC1F-8CBB-FD0798EF32A4}"/>
              </a:ext>
            </a:extLst>
          </p:cNvPr>
          <p:cNvGrpSpPr/>
          <p:nvPr/>
        </p:nvGrpSpPr>
        <p:grpSpPr>
          <a:xfrm>
            <a:off x="344296" y="1414851"/>
            <a:ext cx="266420" cy="261610"/>
            <a:chOff x="3276880" y="3742523"/>
            <a:chExt cx="266420" cy="26161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4BB20F4-22BB-EEC0-31A2-1A3B313A24D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CE6B25-3542-343D-E5D0-28D61F6FBBB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FC44C9-5753-2A25-9E84-A835378F4E65}"/>
              </a:ext>
            </a:extLst>
          </p:cNvPr>
          <p:cNvGrpSpPr/>
          <p:nvPr/>
        </p:nvGrpSpPr>
        <p:grpSpPr>
          <a:xfrm>
            <a:off x="1990157" y="1414851"/>
            <a:ext cx="266420" cy="261610"/>
            <a:chOff x="3276880" y="3742523"/>
            <a:chExt cx="266420" cy="26161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AED915-B6C7-996D-D977-E415126F8BC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AA59D0-9713-33AD-7AC3-A8AF0C1A11E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E59DA5-F3E1-892C-2387-BF8551AD4E30}"/>
              </a:ext>
            </a:extLst>
          </p:cNvPr>
          <p:cNvGrpSpPr/>
          <p:nvPr/>
        </p:nvGrpSpPr>
        <p:grpSpPr>
          <a:xfrm>
            <a:off x="3617978" y="1424150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9C4994-306F-048E-3CC6-934E474952E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E32530-BE42-50B7-1B05-241F3CB8F54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0253EDB-C750-B09F-6133-72D6446C1156}"/>
              </a:ext>
            </a:extLst>
          </p:cNvPr>
          <p:cNvGrpSpPr/>
          <p:nvPr/>
        </p:nvGrpSpPr>
        <p:grpSpPr>
          <a:xfrm>
            <a:off x="5283875" y="1440656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E1895A-1EB9-CEBB-A591-6109BDEA20A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EAB8ED-A27A-4175-8FDE-F93EB61AA47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475863-ED64-2555-A245-426A3A910482}"/>
              </a:ext>
            </a:extLst>
          </p:cNvPr>
          <p:cNvGrpSpPr/>
          <p:nvPr/>
        </p:nvGrpSpPr>
        <p:grpSpPr>
          <a:xfrm>
            <a:off x="6918673" y="1414851"/>
            <a:ext cx="266420" cy="261610"/>
            <a:chOff x="3276880" y="3742523"/>
            <a:chExt cx="266420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B138C5-3749-0E41-CE6A-2BA3C982E2D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8CD465-18DF-5F9A-CBF5-2BBFEE2E0A1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순서도: 대체 처리 48">
            <a:extLst>
              <a:ext uri="{FF2B5EF4-FFF2-40B4-BE49-F238E27FC236}">
                <a16:creationId xmlns:a16="http://schemas.microsoft.com/office/drawing/2014/main" id="{B7D59BC8-5A71-1812-D69D-36CE3C470244}"/>
              </a:ext>
            </a:extLst>
          </p:cNvPr>
          <p:cNvSpPr/>
          <p:nvPr/>
        </p:nvSpPr>
        <p:spPr>
          <a:xfrm>
            <a:off x="1250184" y="3081839"/>
            <a:ext cx="3070702" cy="2905977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FF71C9F-90F4-550A-C228-5C390C3F7B23}"/>
              </a:ext>
            </a:extLst>
          </p:cNvPr>
          <p:cNvSpPr txBox="1"/>
          <p:nvPr/>
        </p:nvSpPr>
        <p:spPr>
          <a:xfrm>
            <a:off x="1263269" y="3238904"/>
            <a:ext cx="3057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STEP7.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수준별 학습 포인트 점검</a:t>
            </a:r>
          </a:p>
        </p:txBody>
      </p:sp>
      <p:graphicFrame>
        <p:nvGraphicFramePr>
          <p:cNvPr id="10" name="표 79">
            <a:extLst>
              <a:ext uri="{FF2B5EF4-FFF2-40B4-BE49-F238E27FC236}">
                <a16:creationId xmlns:a16="http://schemas.microsoft.com/office/drawing/2014/main" id="{B37F3639-827A-0A7C-CC65-DBA2AFE38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697258"/>
              </p:ext>
            </p:extLst>
          </p:nvPr>
        </p:nvGraphicFramePr>
        <p:xfrm>
          <a:off x="9119434" y="396431"/>
          <a:ext cx="2927096" cy="3519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위로 스크롤시 왼쪽으로 넘어가는 기능과 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마우스 커서를 가져다 대면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이미지가 확대 되는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자료가 </a:t>
                      </a:r>
                      <a:r>
                        <a:rPr lang="ko-KR" altLang="en-US" sz="900" b="1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에이닷의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강점이기 때문에 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전체 이미지를 노출할 필요가 있음</a:t>
                      </a: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779491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2F880FC-7666-8C10-527E-63513FA0AB92}"/>
              </a:ext>
            </a:extLst>
          </p:cNvPr>
          <p:cNvSpPr/>
          <p:nvPr/>
        </p:nvSpPr>
        <p:spPr>
          <a:xfrm>
            <a:off x="33323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CC5FBA6-8D0E-D2A2-4156-C324B3E86F4F}"/>
              </a:ext>
            </a:extLst>
          </p:cNvPr>
          <p:cNvGrpSpPr/>
          <p:nvPr/>
        </p:nvGrpSpPr>
        <p:grpSpPr>
          <a:xfrm>
            <a:off x="304742" y="3763982"/>
            <a:ext cx="266420" cy="261610"/>
            <a:chOff x="3276880" y="3742523"/>
            <a:chExt cx="266420" cy="26161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56D2A82-397F-2D5F-3350-3DF9A7F5783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C1010F-2D20-0030-FEBE-8A67170904A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29FC152-0DDD-E836-A29B-B11A1F48DAD5}"/>
              </a:ext>
            </a:extLst>
          </p:cNvPr>
          <p:cNvGrpSpPr/>
          <p:nvPr/>
        </p:nvGrpSpPr>
        <p:grpSpPr>
          <a:xfrm>
            <a:off x="1267006" y="3559521"/>
            <a:ext cx="266420" cy="261610"/>
            <a:chOff x="3276880" y="3742523"/>
            <a:chExt cx="266420" cy="26161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B16CD04-71A9-0F46-38C1-3AB0F428B9A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04006A-D9A1-2FEF-AFEB-8D25E1E4E28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9AB1DE28-5AF5-D6E0-CCFE-2697EBC63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994" y="3827081"/>
            <a:ext cx="2641008" cy="18740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A31DB35-5E18-2E81-C3C0-F1480C8F0AAC}"/>
              </a:ext>
            </a:extLst>
          </p:cNvPr>
          <p:cNvSpPr/>
          <p:nvPr/>
        </p:nvSpPr>
        <p:spPr>
          <a:xfrm>
            <a:off x="7099582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기출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BF7BBF9-4811-50D2-89B8-DB88C0E8035B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332F11-37FD-CD52-FB0B-AD3CA2AE3E98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다양한 유형이 출제되는 내신 시험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스텝별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내신 자료와 적중 문제를 통해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꼼꼼히 대비할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5DF50A5-4F8A-D5E8-480D-2545C32A1DCD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대체 처리 35">
            <a:extLst>
              <a:ext uri="{FF2B5EF4-FFF2-40B4-BE49-F238E27FC236}">
                <a16:creationId xmlns:a16="http://schemas.microsoft.com/office/drawing/2014/main" id="{7F784139-E71A-6B46-F69F-AC885A97427D}"/>
              </a:ext>
            </a:extLst>
          </p:cNvPr>
          <p:cNvSpPr/>
          <p:nvPr/>
        </p:nvSpPr>
        <p:spPr>
          <a:xfrm>
            <a:off x="4806971" y="3081839"/>
            <a:ext cx="3070702" cy="2905977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F04198-EE89-202E-B0DD-FC5A02168495}"/>
              </a:ext>
            </a:extLst>
          </p:cNvPr>
          <p:cNvSpPr txBox="1"/>
          <p:nvPr/>
        </p:nvSpPr>
        <p:spPr>
          <a:xfrm>
            <a:off x="4820056" y="3238904"/>
            <a:ext cx="3057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STEP8.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실제 문제를 풀어보며 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학습한 개념을 적용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7664592-1D02-2350-B5DC-D2EDE9B5BFCA}"/>
              </a:ext>
            </a:extLst>
          </p:cNvPr>
          <p:cNvGrpSpPr/>
          <p:nvPr/>
        </p:nvGrpSpPr>
        <p:grpSpPr>
          <a:xfrm>
            <a:off x="4839085" y="3633177"/>
            <a:ext cx="266420" cy="261610"/>
            <a:chOff x="3276880" y="3742523"/>
            <a:chExt cx="266420" cy="26161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BD98B41-7ED7-758A-65EC-20CB2AA681D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23C3E9-A72C-4AE9-0CEE-CCC73CC23DF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48B9BA01-9071-A5B0-E940-5D20587805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81"/>
          <a:stretch/>
        </p:blipFill>
        <p:spPr>
          <a:xfrm>
            <a:off x="5593098" y="3793359"/>
            <a:ext cx="1531499" cy="19318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86C2D0-B01B-DE4B-F16C-9D55C7DA20EE}"/>
              </a:ext>
            </a:extLst>
          </p:cNvPr>
          <p:cNvSpPr txBox="1"/>
          <p:nvPr/>
        </p:nvSpPr>
        <p:spPr>
          <a:xfrm>
            <a:off x="128782" y="2310765"/>
            <a:ext cx="474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단계적 학습으로 다양한 유형을 대비하는 내신 자료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04A0A-686D-EE19-6CCC-9BC2C587809D}"/>
              </a:ext>
            </a:extLst>
          </p:cNvPr>
          <p:cNvSpPr txBox="1"/>
          <p:nvPr/>
        </p:nvSpPr>
        <p:spPr>
          <a:xfrm>
            <a:off x="6325465" y="6211440"/>
            <a:ext cx="25112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*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일부 자료는 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STEP 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구성이 다를 수 있습니다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434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A52DEE-C89E-A975-DB47-E00B9D83210F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FF2508-40A9-9D3C-8CED-97E273230B15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문법 기출 포인트를 학습할 수 있는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고문끝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DC5D2-8664-4F5C-8659-D7178FA42A3D}"/>
              </a:ext>
            </a:extLst>
          </p:cNvPr>
          <p:cNvSpPr txBox="1"/>
          <p:nvPr/>
        </p:nvSpPr>
        <p:spPr>
          <a:xfrm>
            <a:off x="4446418" y="2249658"/>
            <a:ext cx="45797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암기밖에 방법이 없어 어렵고 막막했던 어법 문제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실제 내신에 출제되는 어법 포인트만 모아 효율적으로 공부할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0C7561-83C1-0FF0-4A13-4D300CA4E079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882CC-E468-B030-70E2-F03AB5BEDC08}"/>
              </a:ext>
            </a:extLst>
          </p:cNvPr>
          <p:cNvSpPr txBox="1"/>
          <p:nvPr/>
        </p:nvSpPr>
        <p:spPr>
          <a:xfrm>
            <a:off x="30225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대비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1746F3-E8E1-F830-41B6-1420D540AB80}"/>
              </a:ext>
            </a:extLst>
          </p:cNvPr>
          <p:cNvSpPr/>
          <p:nvPr/>
        </p:nvSpPr>
        <p:spPr>
          <a:xfrm>
            <a:off x="514449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973734-F941-FCE9-96D5-75A894D4F366}"/>
              </a:ext>
            </a:extLst>
          </p:cNvPr>
          <p:cNvSpPr/>
          <p:nvPr/>
        </p:nvSpPr>
        <p:spPr>
          <a:xfrm>
            <a:off x="2160310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강의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2EE038-2A82-5FDA-4D23-E2C735FEFB3C}"/>
              </a:ext>
            </a:extLst>
          </p:cNvPr>
          <p:cNvSpPr/>
          <p:nvPr/>
        </p:nvSpPr>
        <p:spPr>
          <a:xfrm>
            <a:off x="5453158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문법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7314F24-0EBD-2525-C0AA-9C9F4D10B9C9}"/>
              </a:ext>
            </a:extLst>
          </p:cNvPr>
          <p:cNvSpPr/>
          <p:nvPr/>
        </p:nvSpPr>
        <p:spPr>
          <a:xfrm>
            <a:off x="3806734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자료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BB73D79-53CD-8D47-09AD-AB6C85389FA8}"/>
              </a:ext>
            </a:extLst>
          </p:cNvPr>
          <p:cNvSpPr/>
          <p:nvPr/>
        </p:nvSpPr>
        <p:spPr>
          <a:xfrm>
            <a:off x="7099582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기출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80EF9-DE09-BC1F-8CBB-FD0798EF32A4}"/>
              </a:ext>
            </a:extLst>
          </p:cNvPr>
          <p:cNvGrpSpPr/>
          <p:nvPr/>
        </p:nvGrpSpPr>
        <p:grpSpPr>
          <a:xfrm>
            <a:off x="344296" y="1414851"/>
            <a:ext cx="266420" cy="261610"/>
            <a:chOff x="3276880" y="3742523"/>
            <a:chExt cx="266420" cy="26161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4BB20F4-22BB-EEC0-31A2-1A3B313A24D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CE6B25-3542-343D-E5D0-28D61F6FBBB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FC44C9-5753-2A25-9E84-A835378F4E65}"/>
              </a:ext>
            </a:extLst>
          </p:cNvPr>
          <p:cNvGrpSpPr/>
          <p:nvPr/>
        </p:nvGrpSpPr>
        <p:grpSpPr>
          <a:xfrm>
            <a:off x="1990157" y="1414851"/>
            <a:ext cx="266420" cy="261610"/>
            <a:chOff x="3276880" y="3742523"/>
            <a:chExt cx="266420" cy="26161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AED915-B6C7-996D-D977-E415126F8BC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AA59D0-9713-33AD-7AC3-A8AF0C1A11E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E59DA5-F3E1-892C-2387-BF8551AD4E30}"/>
              </a:ext>
            </a:extLst>
          </p:cNvPr>
          <p:cNvGrpSpPr/>
          <p:nvPr/>
        </p:nvGrpSpPr>
        <p:grpSpPr>
          <a:xfrm>
            <a:off x="3617978" y="1424150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9C4994-306F-048E-3CC6-934E474952E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E32530-BE42-50B7-1B05-241F3CB8F54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0253EDB-C750-B09F-6133-72D6446C1156}"/>
              </a:ext>
            </a:extLst>
          </p:cNvPr>
          <p:cNvGrpSpPr/>
          <p:nvPr/>
        </p:nvGrpSpPr>
        <p:grpSpPr>
          <a:xfrm>
            <a:off x="5283875" y="1440656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E1895A-1EB9-CEBB-A591-6109BDEA20A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EAB8ED-A27A-4175-8FDE-F93EB61AA47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475863-ED64-2555-A245-426A3A910482}"/>
              </a:ext>
            </a:extLst>
          </p:cNvPr>
          <p:cNvGrpSpPr/>
          <p:nvPr/>
        </p:nvGrpSpPr>
        <p:grpSpPr>
          <a:xfrm>
            <a:off x="6918673" y="1414851"/>
            <a:ext cx="266420" cy="261610"/>
            <a:chOff x="3276880" y="3742523"/>
            <a:chExt cx="266420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B138C5-3749-0E41-CE6A-2BA3C982E2D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8CD465-18DF-5F9A-CBF5-2BBFEE2E0A1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0" name="표 79">
            <a:extLst>
              <a:ext uri="{FF2B5EF4-FFF2-40B4-BE49-F238E27FC236}">
                <a16:creationId xmlns:a16="http://schemas.microsoft.com/office/drawing/2014/main" id="{B37F3639-827A-0A7C-CC65-DBA2AFE38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843173"/>
              </p:ext>
            </p:extLst>
          </p:nvPr>
        </p:nvGraphicFramePr>
        <p:xfrm>
          <a:off x="9119434" y="396431"/>
          <a:ext cx="2927096" cy="1311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7BF5958-D48D-4A0D-E78D-4FB12D9BD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846" y="3244935"/>
            <a:ext cx="1485834" cy="2069694"/>
          </a:xfrm>
          <a:prstGeom prst="rect">
            <a:avLst/>
          </a:prstGeom>
        </p:spPr>
      </p:pic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DD85C927-F715-2F5E-566B-6D5A91F28765}"/>
              </a:ext>
            </a:extLst>
          </p:cNvPr>
          <p:cNvSpPr/>
          <p:nvPr/>
        </p:nvSpPr>
        <p:spPr>
          <a:xfrm>
            <a:off x="2548619" y="5404787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8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고등 영어 문법 끝 </a:t>
            </a:r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0579762F-240B-69A2-CDFB-88A26B943E50}"/>
              </a:ext>
            </a:extLst>
          </p:cNvPr>
          <p:cNvSpPr/>
          <p:nvPr/>
        </p:nvSpPr>
        <p:spPr>
          <a:xfrm>
            <a:off x="4790462" y="3250367"/>
            <a:ext cx="2500832" cy="27738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25C93-AA13-477B-22C6-FCD6D80D8FF5}"/>
              </a:ext>
            </a:extLst>
          </p:cNvPr>
          <p:cNvSpPr txBox="1"/>
          <p:nvPr/>
        </p:nvSpPr>
        <p:spPr>
          <a:xfrm>
            <a:off x="4805303" y="3949848"/>
            <a:ext cx="250083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실제 내신에 출제되는 핵심 어법 포인트 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14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가지를 학습하고 적용하는 강의</a:t>
            </a:r>
          </a:p>
          <a:p>
            <a:pPr algn="ctr"/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출제 포인트가 눈에 들어와 정답을 쉽게 고를 수 있어요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264906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A52DEE-C89E-A975-DB47-E00B9D83210F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FF2508-40A9-9D3C-8CED-97E273230B15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전국 내신 기출을 담은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문제은행 서비스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모앗닷</a:t>
            </a:r>
            <a:endParaRPr lang="ko-KR" altLang="en-US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DC5D2-8664-4F5C-8659-D7178FA42A3D}"/>
              </a:ext>
            </a:extLst>
          </p:cNvPr>
          <p:cNvSpPr txBox="1"/>
          <p:nvPr/>
        </p:nvSpPr>
        <p:spPr>
          <a:xfrm>
            <a:off x="4654588" y="2249656"/>
            <a:ext cx="41633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기출을 통해 출제 경향을 파악해야 하는 내신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언제 어디서나 편리하게 내신 기출 문제를 학습할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0C7561-83C1-0FF0-4A13-4D300CA4E079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E882CC-E468-B030-70E2-F03AB5BEDC08}"/>
              </a:ext>
            </a:extLst>
          </p:cNvPr>
          <p:cNvSpPr txBox="1"/>
          <p:nvPr/>
        </p:nvSpPr>
        <p:spPr>
          <a:xfrm>
            <a:off x="30225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대비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F1746F3-E8E1-F830-41B6-1420D540AB80}"/>
              </a:ext>
            </a:extLst>
          </p:cNvPr>
          <p:cNvSpPr/>
          <p:nvPr/>
        </p:nvSpPr>
        <p:spPr>
          <a:xfrm>
            <a:off x="514449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7973734-F941-FCE9-96D5-75A894D4F366}"/>
              </a:ext>
            </a:extLst>
          </p:cNvPr>
          <p:cNvSpPr/>
          <p:nvPr/>
        </p:nvSpPr>
        <p:spPr>
          <a:xfrm>
            <a:off x="2160310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강의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2EE038-2A82-5FDA-4D23-E2C735FEFB3C}"/>
              </a:ext>
            </a:extLst>
          </p:cNvPr>
          <p:cNvSpPr/>
          <p:nvPr/>
        </p:nvSpPr>
        <p:spPr>
          <a:xfrm>
            <a:off x="5453158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문법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7314F24-0EBD-2525-C0AA-9C9F4D10B9C9}"/>
              </a:ext>
            </a:extLst>
          </p:cNvPr>
          <p:cNvSpPr/>
          <p:nvPr/>
        </p:nvSpPr>
        <p:spPr>
          <a:xfrm>
            <a:off x="3806734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자료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BB73D79-53CD-8D47-09AD-AB6C85389FA8}"/>
              </a:ext>
            </a:extLst>
          </p:cNvPr>
          <p:cNvSpPr/>
          <p:nvPr/>
        </p:nvSpPr>
        <p:spPr>
          <a:xfrm>
            <a:off x="7099582" y="1581997"/>
            <a:ext cx="1498128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내신 기출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B80EF9-DE09-BC1F-8CBB-FD0798EF32A4}"/>
              </a:ext>
            </a:extLst>
          </p:cNvPr>
          <p:cNvGrpSpPr/>
          <p:nvPr/>
        </p:nvGrpSpPr>
        <p:grpSpPr>
          <a:xfrm>
            <a:off x="344296" y="1414851"/>
            <a:ext cx="266420" cy="261610"/>
            <a:chOff x="3276880" y="3742523"/>
            <a:chExt cx="266420" cy="26161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4BB20F4-22BB-EEC0-31A2-1A3B313A24D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CE6B25-3542-343D-E5D0-28D61F6FBBB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FC44C9-5753-2A25-9E84-A835378F4E65}"/>
              </a:ext>
            </a:extLst>
          </p:cNvPr>
          <p:cNvGrpSpPr/>
          <p:nvPr/>
        </p:nvGrpSpPr>
        <p:grpSpPr>
          <a:xfrm>
            <a:off x="1990157" y="1414851"/>
            <a:ext cx="266420" cy="261610"/>
            <a:chOff x="3276880" y="3742523"/>
            <a:chExt cx="266420" cy="26161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DAED915-B6C7-996D-D977-E415126F8BC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AA59D0-9713-33AD-7AC3-A8AF0C1A11E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E59DA5-F3E1-892C-2387-BF8551AD4E30}"/>
              </a:ext>
            </a:extLst>
          </p:cNvPr>
          <p:cNvGrpSpPr/>
          <p:nvPr/>
        </p:nvGrpSpPr>
        <p:grpSpPr>
          <a:xfrm>
            <a:off x="3617978" y="1424150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09C4994-306F-048E-3CC6-934E474952E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E32530-BE42-50B7-1B05-241F3CB8F54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0253EDB-C750-B09F-6133-72D6446C1156}"/>
              </a:ext>
            </a:extLst>
          </p:cNvPr>
          <p:cNvGrpSpPr/>
          <p:nvPr/>
        </p:nvGrpSpPr>
        <p:grpSpPr>
          <a:xfrm>
            <a:off x="5283875" y="1440656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1E1895A-1EB9-CEBB-A591-6109BDEA20A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0EAB8ED-A27A-4175-8FDE-F93EB61AA47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A475863-ED64-2555-A245-426A3A910482}"/>
              </a:ext>
            </a:extLst>
          </p:cNvPr>
          <p:cNvGrpSpPr/>
          <p:nvPr/>
        </p:nvGrpSpPr>
        <p:grpSpPr>
          <a:xfrm>
            <a:off x="6918673" y="1414851"/>
            <a:ext cx="266420" cy="261610"/>
            <a:chOff x="3276880" y="3742523"/>
            <a:chExt cx="266420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5B138C5-3749-0E41-CE6A-2BA3C982E2D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8CD465-18DF-5F9A-CBF5-2BBFEE2E0A1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0" name="표 79">
            <a:extLst>
              <a:ext uri="{FF2B5EF4-FFF2-40B4-BE49-F238E27FC236}">
                <a16:creationId xmlns:a16="http://schemas.microsoft.com/office/drawing/2014/main" id="{B37F3639-827A-0A7C-CC65-DBA2AFE38ECB}"/>
              </a:ext>
            </a:extLst>
          </p:cNvPr>
          <p:cNvGraphicFramePr>
            <a:graphicFrameLocks noGrp="1"/>
          </p:cNvGraphicFramePr>
          <p:nvPr/>
        </p:nvGraphicFramePr>
        <p:xfrm>
          <a:off x="9119434" y="396431"/>
          <a:ext cx="2927096" cy="1311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7B8914A6-931C-7DF1-23F8-047F396BC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747" y="3017716"/>
            <a:ext cx="5082486" cy="32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2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72820"/>
              </p:ext>
            </p:extLst>
          </p:nvPr>
        </p:nvGraphicFramePr>
        <p:xfrm>
          <a:off x="9119434" y="396431"/>
          <a:ext cx="2927096" cy="35199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X</a:t>
                      </a: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 로딩 시 재생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 스크롤시 박스 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개 순차적 로딩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영역을 클릭하면 해당 페이지로 이동할 수 있는 기능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12p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20p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2892070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6197DE-1873-CFD7-4D7B-22445EDDF83C}"/>
              </a:ext>
            </a:extLst>
          </p:cNvPr>
          <p:cNvGrpSpPr/>
          <p:nvPr/>
        </p:nvGrpSpPr>
        <p:grpSpPr>
          <a:xfrm>
            <a:off x="1084449" y="2609849"/>
            <a:ext cx="2232918" cy="1416971"/>
            <a:chOff x="1084449" y="2609849"/>
            <a:chExt cx="2232918" cy="141697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22F70D9-3832-0130-231A-2CF707608C05}"/>
                </a:ext>
              </a:extLst>
            </p:cNvPr>
            <p:cNvSpPr/>
            <p:nvPr/>
          </p:nvSpPr>
          <p:spPr>
            <a:xfrm>
              <a:off x="1084449" y="2609849"/>
              <a:ext cx="2232918" cy="1416971"/>
            </a:xfrm>
            <a:prstGeom prst="roundRect">
              <a:avLst>
                <a:gd name="adj" fmla="val 584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CD699A-2A1F-93E8-3F55-B2A0839E3E1C}"/>
                </a:ext>
              </a:extLst>
            </p:cNvPr>
            <p:cNvSpPr txBox="1"/>
            <p:nvPr/>
          </p:nvSpPr>
          <p:spPr>
            <a:xfrm>
              <a:off x="1101120" y="3429000"/>
              <a:ext cx="22047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영어 실력 향상 커리큘럼</a:t>
              </a:r>
              <a:endParaRPr lang="en-US" altLang="ko-KR" sz="16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7D820E-90E2-275B-00E0-DC59BBDEE5C5}"/>
                </a:ext>
              </a:extLst>
            </p:cNvPr>
            <p:cNvSpPr txBox="1"/>
            <p:nvPr/>
          </p:nvSpPr>
          <p:spPr>
            <a:xfrm>
              <a:off x="1084449" y="2873596"/>
              <a:ext cx="22329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시간을 적게 투자하고 </a:t>
              </a:r>
              <a:endPara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고득점을 받을 수 있는 </a:t>
              </a:r>
              <a:endPara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D7EAEF-BAEF-7137-E22C-F125E4DEA64E}"/>
              </a:ext>
            </a:extLst>
          </p:cNvPr>
          <p:cNvSpPr txBox="1"/>
          <p:nvPr/>
        </p:nvSpPr>
        <p:spPr>
          <a:xfrm>
            <a:off x="2705398" y="1053640"/>
            <a:ext cx="388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내신과 수능에 필요한 모든 것이 다 있는</a:t>
            </a:r>
            <a:endParaRPr lang="en-US" altLang="ko-KR" sz="18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8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에이닷</a:t>
            </a:r>
            <a:r>
              <a:rPr lang="en-US" altLang="ko-KR" sz="18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커리큘럼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9043B-BB22-DECE-00ED-1676A15B9A70}"/>
              </a:ext>
            </a:extLst>
          </p:cNvPr>
          <p:cNvSpPr txBox="1"/>
          <p:nvPr/>
        </p:nvSpPr>
        <p:spPr>
          <a:xfrm>
            <a:off x="2906633" y="1685809"/>
            <a:ext cx="36344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에이닷에는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영어 실력 향상 커리큘럼부터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 대비와 수능 집중 커리큘럼까지 모두 준비되어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11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051F5F-80D5-244D-CCEC-752EFE2CADAD}"/>
              </a:ext>
            </a:extLst>
          </p:cNvPr>
          <p:cNvGrpSpPr/>
          <p:nvPr/>
        </p:nvGrpSpPr>
        <p:grpSpPr>
          <a:xfrm>
            <a:off x="3537710" y="2609849"/>
            <a:ext cx="2237679" cy="1416971"/>
            <a:chOff x="3537710" y="2609849"/>
            <a:chExt cx="2237679" cy="1416971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C43C48B-A92F-1223-2876-40A08F44A458}"/>
                </a:ext>
              </a:extLst>
            </p:cNvPr>
            <p:cNvSpPr/>
            <p:nvPr/>
          </p:nvSpPr>
          <p:spPr>
            <a:xfrm>
              <a:off x="3542471" y="2609849"/>
              <a:ext cx="2232918" cy="1416971"/>
            </a:xfrm>
            <a:prstGeom prst="roundRect">
              <a:avLst>
                <a:gd name="adj" fmla="val 584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35ED50-DEED-C27C-AC84-596ED4F5174B}"/>
                </a:ext>
              </a:extLst>
            </p:cNvPr>
            <p:cNvSpPr txBox="1"/>
            <p:nvPr/>
          </p:nvSpPr>
          <p:spPr>
            <a:xfrm>
              <a:off x="3537710" y="3420235"/>
              <a:ext cx="2232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내신 대비 커리큘럼</a:t>
              </a:r>
              <a:endParaRPr lang="en-US" altLang="ko-KR" sz="16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A0A6F2-6EA7-B63F-8D56-FAADB0BAA3D9}"/>
                </a:ext>
              </a:extLst>
            </p:cNvPr>
            <p:cNvSpPr txBox="1"/>
            <p:nvPr/>
          </p:nvSpPr>
          <p:spPr>
            <a:xfrm>
              <a:off x="3537710" y="2842572"/>
              <a:ext cx="22329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나에게 딱 맞는 대비로 </a:t>
              </a:r>
              <a:endPara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성적이 오를 수 밖에 없는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0DDE8FD-AA9B-760E-288E-2D423306CCB7}"/>
              </a:ext>
            </a:extLst>
          </p:cNvPr>
          <p:cNvGrpSpPr/>
          <p:nvPr/>
        </p:nvGrpSpPr>
        <p:grpSpPr>
          <a:xfrm>
            <a:off x="2751672" y="1465614"/>
            <a:ext cx="266420" cy="261610"/>
            <a:chOff x="3276880" y="3742523"/>
            <a:chExt cx="266420" cy="26161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5D9938C-E900-869A-3B5D-AF43F5855A6D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8578C8-FED3-A9DF-B63C-642EA405AB2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00B8CA-21E7-08C9-63D2-B3C673019262}"/>
              </a:ext>
            </a:extLst>
          </p:cNvPr>
          <p:cNvGrpSpPr/>
          <p:nvPr/>
        </p:nvGrpSpPr>
        <p:grpSpPr>
          <a:xfrm>
            <a:off x="730896" y="3216906"/>
            <a:ext cx="266420" cy="261610"/>
            <a:chOff x="3276880" y="3742523"/>
            <a:chExt cx="266420" cy="26161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4F21BA-C5DC-C458-CD4C-9EA1F1D9E7E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E8CA6E-9CAB-4759-DB21-6B0E305DA6C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7B7907F-4BB2-021C-6895-5BCB6FE01528}"/>
              </a:ext>
            </a:extLst>
          </p:cNvPr>
          <p:cNvGrpSpPr/>
          <p:nvPr/>
        </p:nvGrpSpPr>
        <p:grpSpPr>
          <a:xfrm>
            <a:off x="8297062" y="3187529"/>
            <a:ext cx="266420" cy="261610"/>
            <a:chOff x="3276880" y="3742523"/>
            <a:chExt cx="266420" cy="26161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6B0AD53-8635-117E-6DC5-81566861D31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F52BCC-DD47-0F5F-4EA0-ACF735FEAD9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8713C8-6197-45BA-FAD2-A526C560DCD6}"/>
              </a:ext>
            </a:extLst>
          </p:cNvPr>
          <p:cNvGrpSpPr/>
          <p:nvPr/>
        </p:nvGrpSpPr>
        <p:grpSpPr>
          <a:xfrm>
            <a:off x="5990972" y="2609849"/>
            <a:ext cx="2237678" cy="1416971"/>
            <a:chOff x="5990972" y="2609849"/>
            <a:chExt cx="2237678" cy="141697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86F7E55-B68F-B09B-203B-52696AE2008E}"/>
                </a:ext>
              </a:extLst>
            </p:cNvPr>
            <p:cNvSpPr/>
            <p:nvPr/>
          </p:nvSpPr>
          <p:spPr>
            <a:xfrm>
              <a:off x="5995732" y="2609849"/>
              <a:ext cx="2232918" cy="1416971"/>
            </a:xfrm>
            <a:prstGeom prst="roundRect">
              <a:avLst>
                <a:gd name="adj" fmla="val 584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D36331-521C-8C79-79A4-8FB219D98BAE}"/>
                </a:ext>
              </a:extLst>
            </p:cNvPr>
            <p:cNvSpPr txBox="1"/>
            <p:nvPr/>
          </p:nvSpPr>
          <p:spPr>
            <a:xfrm>
              <a:off x="5990972" y="3411470"/>
              <a:ext cx="2232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수능 집중 커리큘럼</a:t>
              </a:r>
              <a:endParaRPr lang="en-US" altLang="ko-KR" sz="1600" b="1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41F0F1-7D3E-AECD-F1A1-196B4B7C953E}"/>
                </a:ext>
              </a:extLst>
            </p:cNvPr>
            <p:cNvSpPr txBox="1"/>
            <p:nvPr/>
          </p:nvSpPr>
          <p:spPr>
            <a:xfrm>
              <a:off x="5990973" y="2852008"/>
              <a:ext cx="22329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현장 실전 감각을 끌어올려</a:t>
              </a:r>
              <a:endPara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ctr"/>
              <a:r>
                <a:rPr lang="ko-KR" altLang="en-US" sz="11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수능 최고 점수를 받을 수 있는</a:t>
              </a:r>
              <a:endPara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174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EEC75-4265-D0AF-4E2C-AE7CF299AFC7}"/>
              </a:ext>
            </a:extLst>
          </p:cNvPr>
          <p:cNvSpPr txBox="1"/>
          <p:nvPr/>
        </p:nvSpPr>
        <p:spPr>
          <a:xfrm>
            <a:off x="30479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수능 집중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8" name="표 79">
            <a:extLst>
              <a:ext uri="{FF2B5EF4-FFF2-40B4-BE49-F238E27FC236}">
                <a16:creationId xmlns:a16="http://schemas.microsoft.com/office/drawing/2014/main" id="{42708B84-308D-FAF6-8EA2-247C7EC42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64396"/>
              </p:ext>
            </p:extLst>
          </p:nvPr>
        </p:nvGraphicFramePr>
        <p:xfrm>
          <a:off x="9119434" y="396431"/>
          <a:ext cx="2927096" cy="2415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-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 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  <a:hlinkClick r:id="rId3"/>
                        </a:rPr>
                        <a:t>: </a:t>
                      </a:r>
                      <a:r>
                        <a:rPr lang="ko-KR" altLang="en-US" sz="900" dirty="0">
                          <a:hlinkClick r:id="rId3"/>
                        </a:rPr>
                        <a:t>토스증권 </a:t>
                      </a:r>
                      <a:r>
                        <a:rPr lang="en-US" altLang="ko-KR" sz="900" dirty="0">
                          <a:hlinkClick r:id="rId3"/>
                        </a:rPr>
                        <a:t>(tossinvest.com)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14C0F37-BBEF-8697-1625-3EEDD33C5F3C}"/>
              </a:ext>
            </a:extLst>
          </p:cNvPr>
          <p:cNvGrpSpPr/>
          <p:nvPr/>
        </p:nvGrpSpPr>
        <p:grpSpPr>
          <a:xfrm>
            <a:off x="2899302" y="922072"/>
            <a:ext cx="266420" cy="261610"/>
            <a:chOff x="3276880" y="3742523"/>
            <a:chExt cx="266420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7A22D1F-440D-DF41-C292-2D3AF2D673C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7ADF42-6988-8005-FB6B-EF119840007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A52DEE-C89E-A975-DB47-E00B9D83210F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FF2508-40A9-9D3C-8CED-97E273230B15}"/>
              </a:ext>
            </a:extLst>
          </p:cNvPr>
          <p:cNvSpPr txBox="1"/>
          <p:nvPr/>
        </p:nvSpPr>
        <p:spPr>
          <a:xfrm>
            <a:off x="204982" y="2308249"/>
            <a:ext cx="474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전략적인 학습으로 듣기 실력을 완성시키는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고듣끝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DC5D2-8664-4F5C-8659-D7178FA42A3D}"/>
              </a:ext>
            </a:extLst>
          </p:cNvPr>
          <p:cNvSpPr txBox="1"/>
          <p:nvPr/>
        </p:nvSpPr>
        <p:spPr>
          <a:xfrm>
            <a:off x="4654588" y="2250744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독해 문제 만큼이나 중요한 듣기 문제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듣기 공부 하루 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분으로 듣기 만점 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37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점 확보할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0C7561-83C1-0FF0-4A13-4D300CA4E079}"/>
              </a:ext>
            </a:extLst>
          </p:cNvPr>
          <p:cNvCxnSpPr/>
          <p:nvPr/>
        </p:nvCxnSpPr>
        <p:spPr>
          <a:xfrm>
            <a:off x="48450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3F8191-2E26-ECB5-9066-E3A9DBCD2E25}"/>
              </a:ext>
            </a:extLst>
          </p:cNvPr>
          <p:cNvGrpSpPr/>
          <p:nvPr/>
        </p:nvGrpSpPr>
        <p:grpSpPr>
          <a:xfrm>
            <a:off x="1065285" y="1380838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CAFC2CB-0298-ABF7-5159-96A3C7D98D5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144F54-7BC4-70FA-CEB6-D66ABF3AC36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0A85678-BC7D-4C9C-8B1D-4BC2FEC7B9A9}"/>
              </a:ext>
            </a:extLst>
          </p:cNvPr>
          <p:cNvGrpSpPr/>
          <p:nvPr/>
        </p:nvGrpSpPr>
        <p:grpSpPr>
          <a:xfrm>
            <a:off x="4858133" y="1380838"/>
            <a:ext cx="266420" cy="261610"/>
            <a:chOff x="3276880" y="3742523"/>
            <a:chExt cx="266420" cy="26161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15DE013-D184-4F5D-8490-3241964D1DE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190BC2-A499-FB10-AF88-A1FA79FBF0F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DE0795B-8F44-F30F-B87E-F71880F9F833}"/>
              </a:ext>
            </a:extLst>
          </p:cNvPr>
          <p:cNvSpPr/>
          <p:nvPr/>
        </p:nvSpPr>
        <p:spPr>
          <a:xfrm>
            <a:off x="1200799" y="1581997"/>
            <a:ext cx="2919429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듣기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46262FC-7F62-EF11-8DE2-55F529AF03D3}"/>
              </a:ext>
            </a:extLst>
          </p:cNvPr>
          <p:cNvSpPr/>
          <p:nvPr/>
        </p:nvSpPr>
        <p:spPr>
          <a:xfrm>
            <a:off x="4967560" y="1581997"/>
            <a:ext cx="2919429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현장 모의고사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97EC681-89A3-F932-D4FE-6F6E01B4F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4"/>
          <a:stretch/>
        </p:blipFill>
        <p:spPr>
          <a:xfrm>
            <a:off x="1644774" y="2841411"/>
            <a:ext cx="5839486" cy="358636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FEDB1B6-6497-40B4-6619-F54454641406}"/>
              </a:ext>
            </a:extLst>
          </p:cNvPr>
          <p:cNvSpPr/>
          <p:nvPr/>
        </p:nvSpPr>
        <p:spPr>
          <a:xfrm>
            <a:off x="1644774" y="2828657"/>
            <a:ext cx="1906146" cy="295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058A6F-F530-053C-38EB-CC6F5941CF9B}"/>
              </a:ext>
            </a:extLst>
          </p:cNvPr>
          <p:cNvSpPr txBox="1"/>
          <p:nvPr/>
        </p:nvSpPr>
        <p:spPr>
          <a:xfrm>
            <a:off x="2929502" y="3348607"/>
            <a:ext cx="1573918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고듣끝</a:t>
            </a:r>
            <a:r>
              <a:rPr lang="ko-KR" altLang="en-US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유형편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으로</a:t>
            </a:r>
            <a:endParaRPr lang="en-US" altLang="ko-KR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유형별 문제풀이 스킬 학습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algn="ctr"/>
            <a:endParaRPr lang="en-US" altLang="ko-KR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고듣끝</a:t>
            </a:r>
            <a:r>
              <a:rPr lang="ko-KR" altLang="en-US" sz="9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실전편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으로</a:t>
            </a:r>
            <a:endParaRPr lang="en-US" altLang="ko-KR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실전 문제 적용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연습</a:t>
            </a:r>
            <a:r>
              <a:rPr lang="en-US" altLang="ko-KR" sz="9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algn="ctr"/>
            <a:endParaRPr lang="en-US" altLang="ko-KR" sz="9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900" i="1" dirty="0">
                <a:latin typeface="Noto Sans KR" panose="020B0500000000000000" pitchFamily="34" charset="-127"/>
                <a:ea typeface="Noto Sans KR" panose="020B0500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900" i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듣기 실력 레벨 </a:t>
            </a:r>
            <a:r>
              <a:rPr lang="en-US" altLang="ko-KR" sz="900" i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UP!</a:t>
            </a:r>
          </a:p>
        </p:txBody>
      </p:sp>
    </p:spTree>
    <p:extLst>
      <p:ext uri="{BB962C8B-B14F-4D97-AF65-F5344CB8AC3E}">
        <p14:creationId xmlns:p14="http://schemas.microsoft.com/office/powerpoint/2010/main" val="2158811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EEC75-4265-D0AF-4E2C-AE7CF299AFC7}"/>
              </a:ext>
            </a:extLst>
          </p:cNvPr>
          <p:cNvSpPr txBox="1"/>
          <p:nvPr/>
        </p:nvSpPr>
        <p:spPr>
          <a:xfrm>
            <a:off x="3047916" y="870184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수능 집중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aphicFrame>
        <p:nvGraphicFramePr>
          <p:cNvPr id="8" name="표 79">
            <a:extLst>
              <a:ext uri="{FF2B5EF4-FFF2-40B4-BE49-F238E27FC236}">
                <a16:creationId xmlns:a16="http://schemas.microsoft.com/office/drawing/2014/main" id="{42708B84-308D-FAF6-8EA2-247C7EC42768}"/>
              </a:ext>
            </a:extLst>
          </p:cNvPr>
          <p:cNvGraphicFramePr>
            <a:graphicFrameLocks noGrp="1"/>
          </p:cNvGraphicFramePr>
          <p:nvPr/>
        </p:nvGraphicFramePr>
        <p:xfrm>
          <a:off x="9119434" y="396431"/>
          <a:ext cx="2927096" cy="2415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-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 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  <a:hlinkClick r:id="rId3"/>
                        </a:rPr>
                        <a:t>: </a:t>
                      </a:r>
                      <a:r>
                        <a:rPr lang="ko-KR" altLang="en-US" sz="900" dirty="0">
                          <a:hlinkClick r:id="rId3"/>
                        </a:rPr>
                        <a:t>토스증권 </a:t>
                      </a:r>
                      <a:r>
                        <a:rPr lang="en-US" altLang="ko-KR" sz="900" dirty="0">
                          <a:hlinkClick r:id="rId3"/>
                        </a:rPr>
                        <a:t>(tossinvest.com)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114C0F37-BBEF-8697-1625-3EEDD33C5F3C}"/>
              </a:ext>
            </a:extLst>
          </p:cNvPr>
          <p:cNvGrpSpPr/>
          <p:nvPr/>
        </p:nvGrpSpPr>
        <p:grpSpPr>
          <a:xfrm>
            <a:off x="2899302" y="922072"/>
            <a:ext cx="266420" cy="261610"/>
            <a:chOff x="3276880" y="3742523"/>
            <a:chExt cx="266420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7A22D1F-440D-DF41-C292-2D3AF2D673C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7ADF42-6988-8005-FB6B-EF119840007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A52DEE-C89E-A975-DB47-E00B9D83210F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FF2508-40A9-9D3C-8CED-97E273230B15}"/>
              </a:ext>
            </a:extLst>
          </p:cNvPr>
          <p:cNvSpPr txBox="1"/>
          <p:nvPr/>
        </p:nvSpPr>
        <p:spPr>
          <a:xfrm>
            <a:off x="219234" y="2290186"/>
            <a:ext cx="474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수능 당일 최고의 성적을 위한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현장 모의고사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EDC5D2-8664-4F5C-8659-D7178FA42A3D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극도의 긴장감 속에서 실력을 발휘해야 하는 수능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실전 연습을 통해 수능 당일 안정적인 점수를 만들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3F8191-2E26-ECB5-9066-E3A9DBCD2E25}"/>
              </a:ext>
            </a:extLst>
          </p:cNvPr>
          <p:cNvGrpSpPr/>
          <p:nvPr/>
        </p:nvGrpSpPr>
        <p:grpSpPr>
          <a:xfrm>
            <a:off x="1065285" y="1380838"/>
            <a:ext cx="266420" cy="261610"/>
            <a:chOff x="3276880" y="3742523"/>
            <a:chExt cx="266420" cy="26161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CAFC2CB-0298-ABF7-5159-96A3C7D98D5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144F54-7BC4-70FA-CEB6-D66ABF3AC36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0A85678-BC7D-4C9C-8B1D-4BC2FEC7B9A9}"/>
              </a:ext>
            </a:extLst>
          </p:cNvPr>
          <p:cNvGrpSpPr/>
          <p:nvPr/>
        </p:nvGrpSpPr>
        <p:grpSpPr>
          <a:xfrm>
            <a:off x="4858133" y="1380838"/>
            <a:ext cx="266420" cy="261610"/>
            <a:chOff x="3276880" y="3742523"/>
            <a:chExt cx="266420" cy="26161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15DE013-D184-4F5D-8490-3241964D1DE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190BC2-A499-FB10-AF88-A1FA79FBF0F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DE0795B-8F44-F30F-B87E-F71880F9F833}"/>
              </a:ext>
            </a:extLst>
          </p:cNvPr>
          <p:cNvSpPr/>
          <p:nvPr/>
        </p:nvSpPr>
        <p:spPr>
          <a:xfrm>
            <a:off x="1200799" y="1581997"/>
            <a:ext cx="2919429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듣기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46262FC-7F62-EF11-8DE2-55F529AF03D3}"/>
              </a:ext>
            </a:extLst>
          </p:cNvPr>
          <p:cNvSpPr/>
          <p:nvPr/>
        </p:nvSpPr>
        <p:spPr>
          <a:xfrm>
            <a:off x="4967560" y="1581997"/>
            <a:ext cx="2919429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현장 모의고사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78311A-17A0-9FF8-655F-1DC53FE5BD77}"/>
              </a:ext>
            </a:extLst>
          </p:cNvPr>
          <p:cNvSpPr/>
          <p:nvPr/>
        </p:nvSpPr>
        <p:spPr>
          <a:xfrm>
            <a:off x="646354" y="3415708"/>
            <a:ext cx="4344526" cy="34309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서킷 실전 모의고사 </a:t>
            </a:r>
            <a:endParaRPr lang="en-US" altLang="ko-KR" sz="8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격주</a:t>
            </a:r>
            <a:r>
              <a:rPr lang="ko-KR" altLang="en-US" sz="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응시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9B644F-4DB3-2227-AB55-90241C74C810}"/>
              </a:ext>
            </a:extLst>
          </p:cNvPr>
          <p:cNvSpPr/>
          <p:nvPr/>
        </p:nvSpPr>
        <p:spPr>
          <a:xfrm>
            <a:off x="7277101" y="3415708"/>
            <a:ext cx="1204158" cy="3430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E08C78F7-D54F-1CBA-8C86-D87472D94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89818"/>
              </p:ext>
            </p:extLst>
          </p:nvPr>
        </p:nvGraphicFramePr>
        <p:xfrm>
          <a:off x="322717" y="3164177"/>
          <a:ext cx="648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4125905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8282429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9631405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01506959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0342914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3091812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5574639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240431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31354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8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9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69452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8142656-0039-B494-EFCC-E2F106873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23650"/>
              </p:ext>
            </p:extLst>
          </p:nvPr>
        </p:nvGraphicFramePr>
        <p:xfrm>
          <a:off x="6823000" y="3162713"/>
          <a:ext cx="216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4125905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082824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10</a:t>
                      </a:r>
                      <a:r>
                        <a:rPr lang="ko-KR" altLang="en-US" sz="1050" b="1" dirty="0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 중순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 err="1">
                          <a:solidFill>
                            <a:sysClr val="windowText" lastClr="000000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대수능</a:t>
                      </a:r>
                      <a:endParaRPr lang="ko-KR" altLang="en-US" sz="1050" b="1" dirty="0">
                        <a:solidFill>
                          <a:sysClr val="windowText" lastClr="000000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694525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8648F3-1F96-CC55-AD00-1C2265B8C9DA}"/>
              </a:ext>
            </a:extLst>
          </p:cNvPr>
          <p:cNvSpPr/>
          <p:nvPr/>
        </p:nvSpPr>
        <p:spPr>
          <a:xfrm>
            <a:off x="4990881" y="3420358"/>
            <a:ext cx="2286219" cy="3430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서킷 실전 모의고사 </a:t>
            </a:r>
            <a:endParaRPr lang="en-US" altLang="ko-KR" sz="8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8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매주</a:t>
            </a:r>
            <a:r>
              <a:rPr lang="ko-KR" altLang="en-US" sz="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응시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0E9DB-27B0-CB40-60D6-35BDBB06E386}"/>
              </a:ext>
            </a:extLst>
          </p:cNvPr>
          <p:cNvSpPr txBox="1"/>
          <p:nvPr/>
        </p:nvSpPr>
        <p:spPr>
          <a:xfrm>
            <a:off x="7201119" y="3415708"/>
            <a:ext cx="1338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최종 점검 파이널 모의고사 </a:t>
            </a:r>
            <a:endParaRPr lang="en-US" altLang="ko-KR" sz="8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회 </a:t>
            </a:r>
            <a:r>
              <a:rPr lang="ko-KR" altLang="en-US" sz="800" b="1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매일</a:t>
            </a:r>
            <a:r>
              <a:rPr lang="ko-KR" altLang="en-US" sz="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응시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AC93AE-85A4-A416-1914-731992B5DDFD}"/>
              </a:ext>
            </a:extLst>
          </p:cNvPr>
          <p:cNvGrpSpPr/>
          <p:nvPr/>
        </p:nvGrpSpPr>
        <p:grpSpPr>
          <a:xfrm>
            <a:off x="724692" y="3853730"/>
            <a:ext cx="7716841" cy="2602855"/>
            <a:chOff x="211945" y="7400715"/>
            <a:chExt cx="6401797" cy="215929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8EE0190-733A-B43C-E6B4-A2E18D0F3C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475"/>
            <a:stretch/>
          </p:blipFill>
          <p:spPr>
            <a:xfrm>
              <a:off x="211945" y="7400715"/>
              <a:ext cx="6401797" cy="2159297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426E321-B6F9-C412-F58F-F0E0F0E15FD5}"/>
                </a:ext>
              </a:extLst>
            </p:cNvPr>
            <p:cNvSpPr/>
            <p:nvPr/>
          </p:nvSpPr>
          <p:spPr>
            <a:xfrm>
              <a:off x="3832225" y="7791118"/>
              <a:ext cx="325438" cy="136064"/>
            </a:xfrm>
            <a:prstGeom prst="rect">
              <a:avLst/>
            </a:prstGeom>
            <a:solidFill>
              <a:srgbClr val="E7E6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EB356C0-0966-2138-4DF0-29C13F006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" t="12693" r="29112" b="8708"/>
          <a:stretch/>
        </p:blipFill>
        <p:spPr>
          <a:xfrm>
            <a:off x="6504009" y="4976851"/>
            <a:ext cx="1720768" cy="10175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9C1AF7-E9A8-3B1F-830C-A8C86C73BF12}"/>
              </a:ext>
            </a:extLst>
          </p:cNvPr>
          <p:cNvSpPr txBox="1"/>
          <p:nvPr/>
        </p:nvSpPr>
        <p:spPr>
          <a:xfrm>
            <a:off x="4861449" y="2843262"/>
            <a:ext cx="1015249" cy="238363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7030A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전력질주 모의고사</a:t>
            </a:r>
            <a:endParaRPr lang="ko-KR" altLang="en-US" sz="800" dirty="0">
              <a:solidFill>
                <a:srgbClr val="7030A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6ADB06D-65F8-A60B-BC1F-BF45224DC6EC}"/>
              </a:ext>
            </a:extLst>
          </p:cNvPr>
          <p:cNvCxnSpPr/>
          <p:nvPr/>
        </p:nvCxnSpPr>
        <p:spPr>
          <a:xfrm>
            <a:off x="4307681" y="2967039"/>
            <a:ext cx="0" cy="22333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457FFAB-C58A-EBD1-7871-6D348AF5280F}"/>
              </a:ext>
            </a:extLst>
          </p:cNvPr>
          <p:cNvCxnSpPr>
            <a:cxnSpLocks/>
          </p:cNvCxnSpPr>
          <p:nvPr/>
        </p:nvCxnSpPr>
        <p:spPr>
          <a:xfrm flipH="1">
            <a:off x="4302893" y="2960896"/>
            <a:ext cx="555942" cy="9336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57A7E6F-EE20-35C0-4E50-CBABFF4C47A1}"/>
              </a:ext>
            </a:extLst>
          </p:cNvPr>
          <p:cNvCxnSpPr>
            <a:cxnSpLocks/>
          </p:cNvCxnSpPr>
          <p:nvPr/>
        </p:nvCxnSpPr>
        <p:spPr>
          <a:xfrm flipH="1">
            <a:off x="5874465" y="2967851"/>
            <a:ext cx="552809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243653A-7F2C-7B11-1168-5FAF51567F40}"/>
              </a:ext>
            </a:extLst>
          </p:cNvPr>
          <p:cNvCxnSpPr/>
          <p:nvPr/>
        </p:nvCxnSpPr>
        <p:spPr>
          <a:xfrm>
            <a:off x="6425687" y="2963277"/>
            <a:ext cx="0" cy="223330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B0EACA5-A34F-51E6-BAA4-EFC178738C6F}"/>
              </a:ext>
            </a:extLst>
          </p:cNvPr>
          <p:cNvCxnSpPr/>
          <p:nvPr/>
        </p:nvCxnSpPr>
        <p:spPr>
          <a:xfrm>
            <a:off x="48450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50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9A90A88A-586D-CB8A-F58C-B2BB3D4CD92C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86761"/>
              </p:ext>
            </p:extLst>
          </p:nvPr>
        </p:nvGraphicFramePr>
        <p:xfrm>
          <a:off x="9119434" y="396431"/>
          <a:ext cx="2927096" cy="2415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-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 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  <a:hlinkClick r:id="rId3"/>
                        </a:rPr>
                        <a:t>: </a:t>
                      </a:r>
                      <a:r>
                        <a:rPr lang="ko-KR" altLang="en-US" sz="900" dirty="0">
                          <a:hlinkClick r:id="rId3"/>
                        </a:rPr>
                        <a:t>토스증권 </a:t>
                      </a:r>
                      <a:r>
                        <a:rPr lang="en-US" altLang="ko-KR" sz="900" dirty="0">
                          <a:hlinkClick r:id="rId3"/>
                        </a:rPr>
                        <a:t>(tossinvest.com)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50344"/>
            <a:ext cx="8483217" cy="377050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10B969-07BB-DFC6-B610-ACB3F99F91F5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단어도 쉽게 암기할 수 있는 </a:t>
            </a:r>
            <a:r>
              <a:rPr lang="ko-KR" altLang="en-US" sz="16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고단끝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커리큘럼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1D3FAD-BEAE-7373-E202-FBA2775F2158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해석할 때 꼭 알아야 하는 영어 단어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효율적으로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암기하고 더 오래 기억할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1390248-85F3-0EFE-EF11-85C4BA41901A}"/>
              </a:ext>
            </a:extLst>
          </p:cNvPr>
          <p:cNvGrpSpPr/>
          <p:nvPr/>
        </p:nvGrpSpPr>
        <p:grpSpPr>
          <a:xfrm>
            <a:off x="640433" y="3250848"/>
            <a:ext cx="2351164" cy="1604118"/>
            <a:chOff x="6150658" y="5383095"/>
            <a:chExt cx="2207279" cy="1709233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4F9A48F-73E7-1575-10B9-EDE6BD3A75B9}"/>
                </a:ext>
              </a:extLst>
            </p:cNvPr>
            <p:cNvSpPr/>
            <p:nvPr/>
          </p:nvSpPr>
          <p:spPr>
            <a:xfrm>
              <a:off x="6150658" y="5383095"/>
              <a:ext cx="2207279" cy="14902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384D383-D42B-7865-2776-F4AF84D9E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5701" y="5597447"/>
              <a:ext cx="858258" cy="107308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9FCB75A7-3925-DE48-221C-536B8AEA4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46" r="3588" b="2639"/>
            <a:stretch/>
          </p:blipFill>
          <p:spPr>
            <a:xfrm rot="657237">
              <a:off x="7359736" y="5465913"/>
              <a:ext cx="786985" cy="1626415"/>
            </a:xfrm>
            <a:prstGeom prst="rect">
              <a:avLst/>
            </a:prstGeom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DA16526A-7696-6996-3F2A-28C804591C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922"/>
          <a:stretch/>
        </p:blipFill>
        <p:spPr>
          <a:xfrm>
            <a:off x="776117" y="5086312"/>
            <a:ext cx="2079796" cy="718221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8E70FFB-6C43-C850-5E6B-4ED594772613}"/>
              </a:ext>
            </a:extLst>
          </p:cNvPr>
          <p:cNvSpPr/>
          <p:nvPr/>
        </p:nvSpPr>
        <p:spPr>
          <a:xfrm>
            <a:off x="3249001" y="3305175"/>
            <a:ext cx="2452180" cy="1379089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502D9C4-6A5A-C47C-F4DD-D9684A6FD3FB}"/>
              </a:ext>
            </a:extLst>
          </p:cNvPr>
          <p:cNvSpPr/>
          <p:nvPr/>
        </p:nvSpPr>
        <p:spPr>
          <a:xfrm>
            <a:off x="6015571" y="3305175"/>
            <a:ext cx="2452180" cy="1379089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7CAFD38-D3D8-A008-436D-584FBAF66900}"/>
              </a:ext>
            </a:extLst>
          </p:cNvPr>
          <p:cNvSpPr/>
          <p:nvPr/>
        </p:nvSpPr>
        <p:spPr>
          <a:xfrm>
            <a:off x="3226753" y="4893066"/>
            <a:ext cx="2452180" cy="1379089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B964356-E20F-FB03-83C5-C2FBDB3636A6}"/>
              </a:ext>
            </a:extLst>
          </p:cNvPr>
          <p:cNvSpPr/>
          <p:nvPr/>
        </p:nvSpPr>
        <p:spPr>
          <a:xfrm>
            <a:off x="6036471" y="4887007"/>
            <a:ext cx="2452180" cy="1379089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9" name="Picture 2" descr="효율성 PNG 이미지 | PNGWing">
            <a:extLst>
              <a:ext uri="{FF2B5EF4-FFF2-40B4-BE49-F238E27FC236}">
                <a16:creationId xmlns:a16="http://schemas.microsoft.com/office/drawing/2014/main" id="{D27969BE-EA9A-FB33-DF43-FF798001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383" b="98480" l="5556" r="99167">
                        <a14:foregroundMark x1="76389" y1="46201" x2="71389" y2="88146"/>
                        <a14:foregroundMark x1="78889" y1="87538" x2="82222" y2="99696"/>
                        <a14:foregroundMark x1="81111" y1="3343" x2="66111" y2="40426"/>
                        <a14:foregroundMark x1="66111" y1="40426" x2="41389" y2="63526"/>
                        <a14:foregroundMark x1="41389" y1="63526" x2="8333" y2="70213"/>
                        <a14:foregroundMark x1="8333" y1="70213" x2="5833" y2="72340"/>
                        <a14:foregroundMark x1="26111" y1="72948" x2="25556" y2="94529"/>
                        <a14:foregroundMark x1="14444" y1="83891" x2="15556" y2="96049"/>
                        <a14:foregroundMark x1="41111" y1="79939" x2="42778" y2="97872"/>
                        <a14:foregroundMark x1="85278" y1="6383" x2="86389" y2="7599"/>
                        <a14:foregroundMark x1="92778" y1="10030" x2="92222" y2="13374"/>
                        <a14:foregroundMark x1="93889" y1="15198" x2="99167" y2="24924"/>
                        <a14:foregroundMark x1="59722" y1="62918" x2="53889" y2="68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259" y="3614743"/>
            <a:ext cx="697377" cy="74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A089264-87D7-7A7A-7A44-BBCD5CDA513D}"/>
              </a:ext>
            </a:extLst>
          </p:cNvPr>
          <p:cNvSpPr txBox="1"/>
          <p:nvPr/>
        </p:nvSpPr>
        <p:spPr>
          <a:xfrm>
            <a:off x="3936288" y="3577802"/>
            <a:ext cx="180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효율적인 단어 암기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442D54E-A4F3-1D86-7C66-99B0A1C26656}"/>
              </a:ext>
            </a:extLst>
          </p:cNvPr>
          <p:cNvSpPr txBox="1"/>
          <p:nvPr/>
        </p:nvSpPr>
        <p:spPr>
          <a:xfrm>
            <a:off x="4041461" y="3849478"/>
            <a:ext cx="16644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출제 빈도순 단어 구성과</a:t>
            </a:r>
            <a:endParaRPr lang="en-US" altLang="ko-KR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책을 어플로 옮긴</a:t>
            </a:r>
            <a:r>
              <a:rPr lang="en-US" altLang="ko-KR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AI BOOK</a:t>
            </a:r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으로 </a:t>
            </a:r>
            <a:endParaRPr lang="en-US" altLang="ko-KR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언제 어디서든 암기가 가능해요</a:t>
            </a:r>
            <a:r>
              <a:rPr lang="en-US" altLang="ko-KR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F1660B-9188-7311-7DB8-766B67F32C68}"/>
              </a:ext>
            </a:extLst>
          </p:cNvPr>
          <p:cNvSpPr txBox="1"/>
          <p:nvPr/>
        </p:nvSpPr>
        <p:spPr>
          <a:xfrm>
            <a:off x="6924121" y="3601118"/>
            <a:ext cx="1469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쉽게 하는 단어 암기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C1F124-5364-CB12-0C11-0A7ED4FEAC8A}"/>
              </a:ext>
            </a:extLst>
          </p:cNvPr>
          <p:cNvSpPr txBox="1"/>
          <p:nvPr/>
        </p:nvSpPr>
        <p:spPr>
          <a:xfrm>
            <a:off x="6951028" y="3918104"/>
            <a:ext cx="14763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한글 발음</a:t>
            </a:r>
            <a:r>
              <a:rPr lang="en-US" altLang="ko-KR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 연상 그림</a:t>
            </a:r>
            <a:r>
              <a:rPr lang="en-US" altLang="ko-KR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기출 예문으로 단어 암기를</a:t>
            </a:r>
            <a:endParaRPr lang="en-US" altLang="ko-KR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쉽게 할 수 있어요</a:t>
            </a:r>
            <a:r>
              <a:rPr lang="en-US" altLang="ko-KR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4" name="Picture 10" descr="기억 - 무료 여러 가지 잡다한개 아이콘">
            <a:extLst>
              <a:ext uri="{FF2B5EF4-FFF2-40B4-BE49-F238E27FC236}">
                <a16:creationId xmlns:a16="http://schemas.microsoft.com/office/drawing/2014/main" id="{5D3FE747-3FEF-C81E-C3A3-9FE72593B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29" y="5285187"/>
            <a:ext cx="570391" cy="65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0ECDF48-68A0-2DFE-15BA-1DB9DED50F98}"/>
              </a:ext>
            </a:extLst>
          </p:cNvPr>
          <p:cNvSpPr txBox="1"/>
          <p:nvPr/>
        </p:nvSpPr>
        <p:spPr>
          <a:xfrm>
            <a:off x="3865482" y="5203856"/>
            <a:ext cx="1800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오래 기억 나는 단어 암기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CD4052F-B69B-B5FA-BFB5-549969847DC9}"/>
              </a:ext>
            </a:extLst>
          </p:cNvPr>
          <p:cNvSpPr txBox="1"/>
          <p:nvPr/>
        </p:nvSpPr>
        <p:spPr>
          <a:xfrm>
            <a:off x="3977781" y="5494235"/>
            <a:ext cx="16134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시각과 청각을 활용한 방법과</a:t>
            </a:r>
            <a:endParaRPr lang="en-US" altLang="ko-KR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셀프 테스트를 통한 암기로</a:t>
            </a:r>
            <a:endParaRPr lang="en-US" altLang="ko-KR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장기간 기억이 가능해요</a:t>
            </a:r>
            <a:r>
              <a:rPr lang="en-US" altLang="ko-KR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pic>
        <p:nvPicPr>
          <p:cNvPr id="67" name="Picture 12" descr="톱니 바퀴 - 무료 사업개 아이콘">
            <a:extLst>
              <a:ext uri="{FF2B5EF4-FFF2-40B4-BE49-F238E27FC236}">
                <a16:creationId xmlns:a16="http://schemas.microsoft.com/office/drawing/2014/main" id="{DB40D916-8D42-519D-1666-7F38BB459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11" y="5272489"/>
            <a:ext cx="544933" cy="6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1662D9B-746E-C314-D513-65372EB34715}"/>
              </a:ext>
            </a:extLst>
          </p:cNvPr>
          <p:cNvSpPr txBox="1"/>
          <p:nvPr/>
        </p:nvSpPr>
        <p:spPr>
          <a:xfrm>
            <a:off x="6873154" y="5168423"/>
            <a:ext cx="15127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약점 보완 단어 암기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F92059B-8B24-B46D-B16C-88B83164CF21}"/>
              </a:ext>
            </a:extLst>
          </p:cNvPr>
          <p:cNvSpPr txBox="1"/>
          <p:nvPr/>
        </p:nvSpPr>
        <p:spPr>
          <a:xfrm>
            <a:off x="6817880" y="5480855"/>
            <a:ext cx="1646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나의 단어장을 활용하여</a:t>
            </a:r>
            <a:endParaRPr lang="en-US" altLang="ko-KR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약점 단어를 완전하게</a:t>
            </a:r>
            <a:endParaRPr lang="en-US" altLang="ko-KR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암기할 수 있어요</a:t>
            </a:r>
            <a:r>
              <a:rPr lang="en-US" altLang="ko-KR" sz="900" dirty="0">
                <a:solidFill>
                  <a:srgbClr val="7F7F7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sz="900" dirty="0">
              <a:solidFill>
                <a:srgbClr val="7F7F7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0" name="Picture 4" descr="쉬운 - 무료 연락개 아이콘">
            <a:extLst>
              <a:ext uri="{FF2B5EF4-FFF2-40B4-BE49-F238E27FC236}">
                <a16:creationId xmlns:a16="http://schemas.microsoft.com/office/drawing/2014/main" id="{9FF0BA64-CBFB-8F45-D35E-730A3200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42" y="3620759"/>
            <a:ext cx="727113" cy="81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그룹 70">
            <a:extLst>
              <a:ext uri="{FF2B5EF4-FFF2-40B4-BE49-F238E27FC236}">
                <a16:creationId xmlns:a16="http://schemas.microsoft.com/office/drawing/2014/main" id="{FD729687-D8AD-D59C-671E-EDB8B4B9B4CA}"/>
              </a:ext>
            </a:extLst>
          </p:cNvPr>
          <p:cNvGrpSpPr/>
          <p:nvPr/>
        </p:nvGrpSpPr>
        <p:grpSpPr>
          <a:xfrm>
            <a:off x="2557924" y="925176"/>
            <a:ext cx="266420" cy="261610"/>
            <a:chOff x="3276880" y="3742523"/>
            <a:chExt cx="266420" cy="261610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87FD5E3-2207-0534-09E6-BA9B7919888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CE6FB6-549B-B962-A90C-672DB8B3EDA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317499A-2B19-C411-5410-02901F6FFB90}"/>
              </a:ext>
            </a:extLst>
          </p:cNvPr>
          <p:cNvGrpSpPr/>
          <p:nvPr/>
        </p:nvGrpSpPr>
        <p:grpSpPr>
          <a:xfrm>
            <a:off x="620785" y="1380838"/>
            <a:ext cx="266420" cy="261610"/>
            <a:chOff x="3276880" y="3742523"/>
            <a:chExt cx="266420" cy="26161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486C08A-42F1-4BDC-D261-948EC8FA185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F58EF3-18B1-7870-14C3-0F9CA80FC60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EF52943-B2B8-B139-4B5C-14CD3A53143C}"/>
              </a:ext>
            </a:extLst>
          </p:cNvPr>
          <p:cNvGrpSpPr/>
          <p:nvPr/>
        </p:nvGrpSpPr>
        <p:grpSpPr>
          <a:xfrm>
            <a:off x="3397633" y="1380838"/>
            <a:ext cx="266420" cy="261610"/>
            <a:chOff x="3276880" y="3742523"/>
            <a:chExt cx="266420" cy="261610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E9762A0-89EC-EBBA-B6EC-C7FFA9375FB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0484DEC-FDF7-4200-3CB5-ACD06F05CDB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77FE44A-34CE-4298-F7B3-62E029ABC245}"/>
              </a:ext>
            </a:extLst>
          </p:cNvPr>
          <p:cNvGrpSpPr/>
          <p:nvPr/>
        </p:nvGrpSpPr>
        <p:grpSpPr>
          <a:xfrm>
            <a:off x="6132020" y="1380838"/>
            <a:ext cx="266420" cy="261610"/>
            <a:chOff x="3276880" y="3742523"/>
            <a:chExt cx="266420" cy="261610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B53964C-36F7-8047-DC69-C42135829372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B7F0EA2-8204-325B-DD39-59C80165102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C3C7AB92-728B-6EE6-6E46-90936EBCD706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D7B0E-4A50-F90A-FACA-E6E99F53A3A0}"/>
              </a:ext>
            </a:extLst>
          </p:cNvPr>
          <p:cNvSpPr/>
          <p:nvPr/>
        </p:nvSpPr>
        <p:spPr>
          <a:xfrm>
            <a:off x="712908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CB4DFC2-DE47-F45A-0014-4C03A45190FB}"/>
              </a:ext>
            </a:extLst>
          </p:cNvPr>
          <p:cNvSpPr/>
          <p:nvPr/>
        </p:nvSpPr>
        <p:spPr>
          <a:xfrm>
            <a:off x="3489069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해석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9C925D8-6129-A3C7-2DDF-77BB7586EBEB}"/>
              </a:ext>
            </a:extLst>
          </p:cNvPr>
          <p:cNvSpPr/>
          <p:nvPr/>
        </p:nvSpPr>
        <p:spPr>
          <a:xfrm>
            <a:off x="6261221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03F0F-2547-77B3-DECD-ED4342089E20}"/>
              </a:ext>
            </a:extLst>
          </p:cNvPr>
          <p:cNvSpPr txBox="1"/>
          <p:nvPr/>
        </p:nvSpPr>
        <p:spPr>
          <a:xfrm>
            <a:off x="2732620" y="870184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영어 실력 향상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36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97649"/>
              </p:ext>
            </p:extLst>
          </p:nvPr>
        </p:nvGraphicFramePr>
        <p:xfrm>
          <a:off x="9119434" y="396431"/>
          <a:ext cx="2927096" cy="3727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노란색 원형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원형이 돌아가는 효과 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효과를 통해 눈에 띄도록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6516483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아래로 스크롤시 오른쪽으로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>
                          <a:hlinkClick r:id="rId4"/>
                        </a:rPr>
                        <a:t>에이닷</a:t>
                      </a:r>
                      <a:r>
                        <a:rPr lang="ko-KR" altLang="en-US" sz="900" dirty="0">
                          <a:hlinkClick r:id="rId4"/>
                        </a:rPr>
                        <a:t> 영어학원 </a:t>
                      </a:r>
                      <a:r>
                        <a:rPr lang="en-US" altLang="ko-KR" sz="900" dirty="0">
                          <a:hlinkClick r:id="rId4"/>
                        </a:rPr>
                        <a:t>- 1:1 </a:t>
                      </a:r>
                      <a:r>
                        <a:rPr lang="ko-KR" altLang="en-US" sz="900" dirty="0">
                          <a:hlinkClick r:id="rId4"/>
                        </a:rPr>
                        <a:t>맞춤형 커리큘럼의 고등영어브랜드 </a:t>
                      </a:r>
                      <a:r>
                        <a:rPr lang="en-US" altLang="ko-KR" sz="900" dirty="0">
                          <a:hlinkClick r:id="rId4"/>
                        </a:rPr>
                        <a:t>(adotenglish.com)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DF70C8E-069C-4C63-FABE-0A91A6635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252" y="3598725"/>
            <a:ext cx="1466730" cy="214603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A6B8829-2220-CFEB-3F4F-0F7B08EA3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939" y="3814175"/>
            <a:ext cx="1180861" cy="17151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E61B13D-59D9-E34C-9F7C-D9794008A087}"/>
              </a:ext>
            </a:extLst>
          </p:cNvPr>
          <p:cNvSpPr txBox="1"/>
          <p:nvPr/>
        </p:nvSpPr>
        <p:spPr>
          <a:xfrm>
            <a:off x="2209639" y="3030479"/>
            <a:ext cx="207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기초 문법 용어 학습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C5E91FC-E683-B264-F053-A08979850AFC}"/>
              </a:ext>
            </a:extLst>
          </p:cNvPr>
          <p:cNvSpPr/>
          <p:nvPr/>
        </p:nvSpPr>
        <p:spPr>
          <a:xfrm>
            <a:off x="1583990" y="2900184"/>
            <a:ext cx="611029" cy="605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입문</a:t>
            </a:r>
          </a:p>
        </p:txBody>
      </p: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A806CB6A-D5C1-B286-D366-D82FF8E95785}"/>
              </a:ext>
            </a:extLst>
          </p:cNvPr>
          <p:cNvSpPr/>
          <p:nvPr/>
        </p:nvSpPr>
        <p:spPr>
          <a:xfrm>
            <a:off x="2839591" y="3596276"/>
            <a:ext cx="2280957" cy="27738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A7886EC9-B5C1-DA1B-D46A-377B2106C1AC}"/>
              </a:ext>
            </a:extLst>
          </p:cNvPr>
          <p:cNvSpPr/>
          <p:nvPr/>
        </p:nvSpPr>
        <p:spPr>
          <a:xfrm>
            <a:off x="902480" y="5782586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12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3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All About Syntax 1</a:t>
            </a:r>
            <a:endParaRPr lang="ko-KR" altLang="en-US" sz="1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B8AC12C-3CE0-FD39-77C8-3F4FF789F6F4}"/>
              </a:ext>
            </a:extLst>
          </p:cNvPr>
          <p:cNvGrpSpPr/>
          <p:nvPr/>
        </p:nvGrpSpPr>
        <p:grpSpPr>
          <a:xfrm>
            <a:off x="8509780" y="3777992"/>
            <a:ext cx="266420" cy="261610"/>
            <a:chOff x="3276880" y="3742523"/>
            <a:chExt cx="266420" cy="261610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5E707FF-39F2-C0F6-254C-8BF06CA7FE9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D716BDD-7FCF-B863-31F9-91A479160C1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F70B953-F5BC-0273-DA94-91C416D5ACDA}"/>
              </a:ext>
            </a:extLst>
          </p:cNvPr>
          <p:cNvSpPr txBox="1"/>
          <p:nvPr/>
        </p:nvSpPr>
        <p:spPr>
          <a:xfrm>
            <a:off x="2847064" y="4225909"/>
            <a:ext cx="22734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문법 용어를 빠르게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정리 하고싶은 학생들을 위한 강의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용어와 개념을 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가장 빠르게 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정리할 수 있어요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!”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1BB9C1-43A9-2F4D-EBB3-AE1C3D6AC471}"/>
              </a:ext>
            </a:extLst>
          </p:cNvPr>
          <p:cNvSpPr txBox="1"/>
          <p:nvPr/>
        </p:nvSpPr>
        <p:spPr>
          <a:xfrm>
            <a:off x="5597699" y="5692206"/>
            <a:ext cx="25003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TIP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쉽고 자세히 알려주는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Start-up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강의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 있어요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algn="ctr"/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(40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 │ 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9DF6D6F-4F62-D568-88D2-BE48489E6168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FD73F0-3973-C235-25C4-D4346C21F7EE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문장도 해석할 수 있는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Syntax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00B12-F9D4-E906-FFA0-DF5F4D7EA4FD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구조에 따라 달라지는 해석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정확한 해석법을 나의 실력에 맞게 학습할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1413D8-6443-6F82-588A-4B86BCDC97A4}"/>
              </a:ext>
            </a:extLst>
          </p:cNvPr>
          <p:cNvGrpSpPr/>
          <p:nvPr/>
        </p:nvGrpSpPr>
        <p:grpSpPr>
          <a:xfrm>
            <a:off x="620785" y="1380838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B090475-F82C-3A0C-6D53-265DF1B7489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AAB0EF-5F5A-D00F-A196-D80B68C2F3E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987FD2E-FE14-3281-35FC-462BAA9131CA}"/>
              </a:ext>
            </a:extLst>
          </p:cNvPr>
          <p:cNvGrpSpPr/>
          <p:nvPr/>
        </p:nvGrpSpPr>
        <p:grpSpPr>
          <a:xfrm>
            <a:off x="3397633" y="1380838"/>
            <a:ext cx="266420" cy="261610"/>
            <a:chOff x="3276880" y="3742523"/>
            <a:chExt cx="266420" cy="26161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7EFE702-690C-EFFD-D2EF-D420924A8C9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C65C36-D1F7-4067-5B65-817E1EF3A2A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28C9A6E-5CC9-5919-3840-0447B71B76BD}"/>
              </a:ext>
            </a:extLst>
          </p:cNvPr>
          <p:cNvGrpSpPr/>
          <p:nvPr/>
        </p:nvGrpSpPr>
        <p:grpSpPr>
          <a:xfrm>
            <a:off x="6132020" y="1380838"/>
            <a:ext cx="266420" cy="261610"/>
            <a:chOff x="3276880" y="3742523"/>
            <a:chExt cx="266420" cy="26161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7CC706A-61C0-F634-7AB0-3F6FA2D0C0E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1A2903-5465-6938-F9FD-893CC737007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CB8FFEF-C72B-DAFD-C99D-0C53E1E8A0FE}"/>
              </a:ext>
            </a:extLst>
          </p:cNvPr>
          <p:cNvSpPr/>
          <p:nvPr/>
        </p:nvSpPr>
        <p:spPr>
          <a:xfrm>
            <a:off x="712908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4EABF5F-62FA-8770-E452-C038240D5EB3}"/>
              </a:ext>
            </a:extLst>
          </p:cNvPr>
          <p:cNvSpPr/>
          <p:nvPr/>
        </p:nvSpPr>
        <p:spPr>
          <a:xfrm>
            <a:off x="3489069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해석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E6B9620-4526-0E2D-D6A1-1E7FC49A8938}"/>
              </a:ext>
            </a:extLst>
          </p:cNvPr>
          <p:cNvSpPr/>
          <p:nvPr/>
        </p:nvSpPr>
        <p:spPr>
          <a:xfrm>
            <a:off x="6261221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FC1DC5-2CF0-AE1B-F5E5-ECA24467F14D}"/>
              </a:ext>
            </a:extLst>
          </p:cNvPr>
          <p:cNvSpPr txBox="1"/>
          <p:nvPr/>
        </p:nvSpPr>
        <p:spPr>
          <a:xfrm>
            <a:off x="2732620" y="870184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영어 실력 향상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A607404-7EA4-99DA-239C-513BEAF87EA2}"/>
              </a:ext>
            </a:extLst>
          </p:cNvPr>
          <p:cNvSpPr/>
          <p:nvPr/>
        </p:nvSpPr>
        <p:spPr>
          <a:xfrm>
            <a:off x="8235557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▶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990A29D-DF01-0148-644D-C2E03F6AB96F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B3527-53D1-B007-DF45-BF38EE1824B2}"/>
              </a:ext>
            </a:extLst>
          </p:cNvPr>
          <p:cNvSpPr/>
          <p:nvPr/>
        </p:nvSpPr>
        <p:spPr>
          <a:xfrm>
            <a:off x="6070608" y="5710993"/>
            <a:ext cx="254164" cy="185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49D884-38EA-C386-BF49-0D14EC428ABB}"/>
              </a:ext>
            </a:extLst>
          </p:cNvPr>
          <p:cNvGrpSpPr/>
          <p:nvPr/>
        </p:nvGrpSpPr>
        <p:grpSpPr>
          <a:xfrm>
            <a:off x="1302950" y="2882588"/>
            <a:ext cx="266420" cy="261610"/>
            <a:chOff x="3276880" y="3742523"/>
            <a:chExt cx="266420" cy="2616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A8FF3C9-CB80-B07C-0514-EF357C28AA0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3A7ADE-F2C2-1A4D-6D6B-8909C3C8D63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42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FFB6085-F2B3-2FCB-6572-7E6A8485CD30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721326-9AB8-DBAC-8D13-48621C574239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문장도 해석할 수 있는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Syntax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5DEFDBF-2457-1A86-D8A5-00F879A1D3E2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구조에 따라 달라지는 해석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정확한 해석법을 나의 실력에 맞게 학습할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94269"/>
              </p:ext>
            </p:extLst>
          </p:nvPr>
        </p:nvGraphicFramePr>
        <p:xfrm>
          <a:off x="9119434" y="396431"/>
          <a:ext cx="2927096" cy="3949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노란색 원형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원형이 돌아가는 효과 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효과를 통해 눈에 띄도록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434917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위로 스크롤시 왼쪽으로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아래로 스크롤시 오른쪽으로 넘어가는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>
                          <a:hlinkClick r:id="rId4"/>
                        </a:rPr>
                        <a:t>에이닷</a:t>
                      </a:r>
                      <a:r>
                        <a:rPr lang="ko-KR" altLang="en-US" sz="900" dirty="0">
                          <a:hlinkClick r:id="rId4"/>
                        </a:rPr>
                        <a:t> 영어학원 </a:t>
                      </a:r>
                      <a:r>
                        <a:rPr lang="en-US" altLang="ko-KR" sz="900" dirty="0">
                          <a:hlinkClick r:id="rId4"/>
                        </a:rPr>
                        <a:t>- 1:1 </a:t>
                      </a:r>
                      <a:r>
                        <a:rPr lang="ko-KR" altLang="en-US" sz="900" dirty="0">
                          <a:hlinkClick r:id="rId4"/>
                        </a:rPr>
                        <a:t>맞춤형 커리큘럼의 고등영어브랜드 </a:t>
                      </a:r>
                      <a:r>
                        <a:rPr lang="en-US" altLang="ko-KR" sz="900" dirty="0">
                          <a:hlinkClick r:id="rId4"/>
                        </a:rPr>
                        <a:t>(adotenglish.com)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61B13D-59D9-E34C-9F7C-D9794008A087}"/>
              </a:ext>
            </a:extLst>
          </p:cNvPr>
          <p:cNvSpPr txBox="1"/>
          <p:nvPr/>
        </p:nvSpPr>
        <p:spPr>
          <a:xfrm>
            <a:off x="1981039" y="3030479"/>
            <a:ext cx="280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필수 개념 및 해석 방법 학습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C5E91FC-E683-B264-F053-A08979850AFC}"/>
              </a:ext>
            </a:extLst>
          </p:cNvPr>
          <p:cNvSpPr/>
          <p:nvPr/>
        </p:nvSpPr>
        <p:spPr>
          <a:xfrm>
            <a:off x="1355390" y="2900184"/>
            <a:ext cx="611029" cy="605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</a:t>
            </a: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A7886EC9-B5C1-DA1B-D46A-377B2106C1AC}"/>
              </a:ext>
            </a:extLst>
          </p:cNvPr>
          <p:cNvSpPr/>
          <p:nvPr/>
        </p:nvSpPr>
        <p:spPr>
          <a:xfrm>
            <a:off x="902480" y="5782586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32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8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All About Syntax 2~5</a:t>
            </a:r>
            <a:endParaRPr lang="ko-KR" altLang="en-US" sz="1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1BB9C1-43A9-2F4D-EBB3-AE1C3D6AC471}"/>
              </a:ext>
            </a:extLst>
          </p:cNvPr>
          <p:cNvSpPr txBox="1"/>
          <p:nvPr/>
        </p:nvSpPr>
        <p:spPr>
          <a:xfrm>
            <a:off x="5607224" y="5692206"/>
            <a:ext cx="25003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TIP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쉬운 수준의 문장으로 구성된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Build-up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강의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 있어요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algn="ctr"/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(40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 │ 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BCDAA3-2211-CC75-8F37-A307A2E45E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4" t="2664" r="6859" b="1858"/>
          <a:stretch/>
        </p:blipFill>
        <p:spPr>
          <a:xfrm>
            <a:off x="1071252" y="3601668"/>
            <a:ext cx="1502805" cy="21401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7966AD-B7E6-80CE-9DEE-29F52677A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465" y="3810982"/>
            <a:ext cx="1178878" cy="1712539"/>
          </a:xfrm>
          <a:prstGeom prst="rect">
            <a:avLst/>
          </a:prstGeom>
        </p:spPr>
      </p:pic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E6BB1EF0-1CD9-F969-420A-E1567BA16031}"/>
              </a:ext>
            </a:extLst>
          </p:cNvPr>
          <p:cNvSpPr/>
          <p:nvPr/>
        </p:nvSpPr>
        <p:spPr>
          <a:xfrm>
            <a:off x="2839591" y="3596276"/>
            <a:ext cx="2280957" cy="27738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43FCF-D2C7-1F54-B129-EA6DC24E2209}"/>
              </a:ext>
            </a:extLst>
          </p:cNvPr>
          <p:cNvSpPr txBox="1"/>
          <p:nvPr/>
        </p:nvSpPr>
        <p:spPr>
          <a:xfrm>
            <a:off x="2847064" y="4225907"/>
            <a:ext cx="22734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고등 수준의 문장으로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기본 영어 개념을 학습하는 강의</a:t>
            </a:r>
          </a:p>
          <a:p>
            <a:pPr algn="ctr"/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드디어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고등 영어 문장이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해석돼요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!”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AC0B7C2-1E00-0DFB-E071-F195030D5189}"/>
              </a:ext>
            </a:extLst>
          </p:cNvPr>
          <p:cNvSpPr/>
          <p:nvPr/>
        </p:nvSpPr>
        <p:spPr>
          <a:xfrm>
            <a:off x="8235557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▶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D4BA327-7C2D-1171-3F37-062EC104E920}"/>
              </a:ext>
            </a:extLst>
          </p:cNvPr>
          <p:cNvGrpSpPr/>
          <p:nvPr/>
        </p:nvGrpSpPr>
        <p:grpSpPr>
          <a:xfrm>
            <a:off x="620785" y="1380838"/>
            <a:ext cx="266420" cy="261610"/>
            <a:chOff x="3276880" y="3742523"/>
            <a:chExt cx="266420" cy="26161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D05F149-0C36-22F1-8D21-91C08732212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41E3D06-D10A-3671-EBB8-857B52681AF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0E8DE6-3E85-FC45-AD08-615A56C23989}"/>
              </a:ext>
            </a:extLst>
          </p:cNvPr>
          <p:cNvGrpSpPr/>
          <p:nvPr/>
        </p:nvGrpSpPr>
        <p:grpSpPr>
          <a:xfrm>
            <a:off x="3397633" y="1380838"/>
            <a:ext cx="266420" cy="261610"/>
            <a:chOff x="3276880" y="3742523"/>
            <a:chExt cx="266420" cy="26161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DE6179-2068-3A28-20CE-AC61FAE210B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7807E7-58B7-3A95-03C1-E878D7063F3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9FA058A-D088-D5B0-A24A-AB33FA74A34B}"/>
              </a:ext>
            </a:extLst>
          </p:cNvPr>
          <p:cNvGrpSpPr/>
          <p:nvPr/>
        </p:nvGrpSpPr>
        <p:grpSpPr>
          <a:xfrm>
            <a:off x="6132020" y="1380838"/>
            <a:ext cx="266420" cy="261610"/>
            <a:chOff x="3276880" y="3742523"/>
            <a:chExt cx="266420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6A3C46E-665F-A656-97F4-EB0EBDFEA0D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8B729B-D262-0C4C-5509-C3D944DB413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91776D90-EA2F-1E5F-3AE1-57757C053840}"/>
              </a:ext>
            </a:extLst>
          </p:cNvPr>
          <p:cNvSpPr/>
          <p:nvPr/>
        </p:nvSpPr>
        <p:spPr>
          <a:xfrm>
            <a:off x="712908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9FB8E26-EC75-5374-7FDA-5424DE598F83}"/>
              </a:ext>
            </a:extLst>
          </p:cNvPr>
          <p:cNvSpPr/>
          <p:nvPr/>
        </p:nvSpPr>
        <p:spPr>
          <a:xfrm>
            <a:off x="3489069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해석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6313B65-3CC0-E5D0-2505-44DED71046F7}"/>
              </a:ext>
            </a:extLst>
          </p:cNvPr>
          <p:cNvSpPr/>
          <p:nvPr/>
        </p:nvSpPr>
        <p:spPr>
          <a:xfrm>
            <a:off x="6261221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262121-2288-2732-0E3E-668D3939CE3C}"/>
              </a:ext>
            </a:extLst>
          </p:cNvPr>
          <p:cNvSpPr txBox="1"/>
          <p:nvPr/>
        </p:nvSpPr>
        <p:spPr>
          <a:xfrm>
            <a:off x="2732620" y="870184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영어 실력 향상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7FA0FC6-2AAE-233E-C669-73565603BBC6}"/>
              </a:ext>
            </a:extLst>
          </p:cNvPr>
          <p:cNvSpPr/>
          <p:nvPr/>
        </p:nvSpPr>
        <p:spPr>
          <a:xfrm>
            <a:off x="33323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◀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DE6F24-9438-BF13-3BE7-2CE5032AA3F5}"/>
              </a:ext>
            </a:extLst>
          </p:cNvPr>
          <p:cNvGrpSpPr/>
          <p:nvPr/>
        </p:nvGrpSpPr>
        <p:grpSpPr>
          <a:xfrm>
            <a:off x="304742" y="3763982"/>
            <a:ext cx="266420" cy="261610"/>
            <a:chOff x="3276880" y="3742523"/>
            <a:chExt cx="266420" cy="26161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52DB581-2668-53DC-95A1-2C86739D16C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6008BB0-6E88-F6FB-A7C2-5AEAA0F21C2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9CFAAE6-0CF8-7A04-E7AB-40D6811984AC}"/>
              </a:ext>
            </a:extLst>
          </p:cNvPr>
          <p:cNvGrpSpPr/>
          <p:nvPr/>
        </p:nvGrpSpPr>
        <p:grpSpPr>
          <a:xfrm>
            <a:off x="8509780" y="3777992"/>
            <a:ext cx="266420" cy="261610"/>
            <a:chOff x="3276880" y="3742523"/>
            <a:chExt cx="266420" cy="26161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60D9529-862B-7581-942B-4EB82F11D9C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C8BF67-940F-5D82-0CA0-41F2488FFA4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F8BCC48E-D022-E8B5-D188-5CF38B6A9792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AAA268-BB04-CED4-471E-9754CED1C37F}"/>
              </a:ext>
            </a:extLst>
          </p:cNvPr>
          <p:cNvSpPr/>
          <p:nvPr/>
        </p:nvSpPr>
        <p:spPr>
          <a:xfrm>
            <a:off x="5889633" y="5710993"/>
            <a:ext cx="254164" cy="185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0ACE507-758A-1E05-E1B2-113E0A35EFB8}"/>
              </a:ext>
            </a:extLst>
          </p:cNvPr>
          <p:cNvGrpSpPr/>
          <p:nvPr/>
        </p:nvGrpSpPr>
        <p:grpSpPr>
          <a:xfrm>
            <a:off x="1096122" y="2882588"/>
            <a:ext cx="266420" cy="261610"/>
            <a:chOff x="3276880" y="3742523"/>
            <a:chExt cx="266420" cy="26161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1810C93-5790-EE3E-A49E-398A3A8DC37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11D714-B7B6-14DE-F789-30B00481C69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20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80654"/>
              </p:ext>
            </p:extLst>
          </p:nvPr>
        </p:nvGraphicFramePr>
        <p:xfrm>
          <a:off x="9119434" y="396431"/>
          <a:ext cx="2927096" cy="3949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노란색 원형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원형이 돌아가는 효과 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효과를 통해 눈에 띄도록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4570252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위로 스크롤시 왼쪽으로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아래로 스크롤시 오른쪽으로 넘어가는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>
                          <a:hlinkClick r:id="rId4"/>
                        </a:rPr>
                        <a:t>에이닷</a:t>
                      </a:r>
                      <a:r>
                        <a:rPr lang="ko-KR" altLang="en-US" sz="900" dirty="0">
                          <a:hlinkClick r:id="rId4"/>
                        </a:rPr>
                        <a:t> 영어학원 </a:t>
                      </a:r>
                      <a:r>
                        <a:rPr lang="en-US" altLang="ko-KR" sz="900" dirty="0">
                          <a:hlinkClick r:id="rId4"/>
                        </a:rPr>
                        <a:t>- 1:1 </a:t>
                      </a:r>
                      <a:r>
                        <a:rPr lang="ko-KR" altLang="en-US" sz="900" dirty="0">
                          <a:hlinkClick r:id="rId4"/>
                        </a:rPr>
                        <a:t>맞춤형 커리큘럼의 고등영어브랜드 </a:t>
                      </a:r>
                      <a:r>
                        <a:rPr lang="en-US" altLang="ko-KR" sz="900" dirty="0">
                          <a:hlinkClick r:id="rId4"/>
                        </a:rPr>
                        <a:t>(adotenglish.com)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61B13D-59D9-E34C-9F7C-D9794008A087}"/>
              </a:ext>
            </a:extLst>
          </p:cNvPr>
          <p:cNvSpPr txBox="1"/>
          <p:nvPr/>
        </p:nvSpPr>
        <p:spPr>
          <a:xfrm>
            <a:off x="1961989" y="3030479"/>
            <a:ext cx="280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문장 해석 적용과 어법 학습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C5E91FC-E683-B264-F053-A08979850AFC}"/>
              </a:ext>
            </a:extLst>
          </p:cNvPr>
          <p:cNvSpPr/>
          <p:nvPr/>
        </p:nvSpPr>
        <p:spPr>
          <a:xfrm>
            <a:off x="1336340" y="2900184"/>
            <a:ext cx="611029" cy="605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핵심</a:t>
            </a: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A7886EC9-B5C1-DA1B-D46A-377B2106C1AC}"/>
              </a:ext>
            </a:extLst>
          </p:cNvPr>
          <p:cNvSpPr/>
          <p:nvPr/>
        </p:nvSpPr>
        <p:spPr>
          <a:xfrm>
            <a:off x="883430" y="5782586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10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Syntax Essential</a:t>
            </a:r>
            <a:endParaRPr lang="ko-KR" altLang="en-US" sz="1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1BB9C1-43A9-2F4D-EBB3-AE1C3D6AC471}"/>
              </a:ext>
            </a:extLst>
          </p:cNvPr>
          <p:cNvSpPr txBox="1"/>
          <p:nvPr/>
        </p:nvSpPr>
        <p:spPr>
          <a:xfrm>
            <a:off x="5482208" y="5692206"/>
            <a:ext cx="27503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TIP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 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수능 대비에 집중하는 학생들을 위한  </a:t>
            </a:r>
            <a:endParaRPr lang="en-US" altLang="ko-KR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Essential Light </a:t>
            </a:r>
            <a:r>
              <a:rPr lang="ko-KR" altLang="en-US" sz="1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강의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 있어요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  <a:p>
            <a:pPr algn="ctr"/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 │ 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6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E6BB1EF0-1CD9-F969-420A-E1567BA16031}"/>
              </a:ext>
            </a:extLst>
          </p:cNvPr>
          <p:cNvSpPr/>
          <p:nvPr/>
        </p:nvSpPr>
        <p:spPr>
          <a:xfrm>
            <a:off x="2820541" y="3596276"/>
            <a:ext cx="2280957" cy="27738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43FCF-D2C7-1F54-B129-EA6DC24E2209}"/>
              </a:ext>
            </a:extLst>
          </p:cNvPr>
          <p:cNvSpPr txBox="1"/>
          <p:nvPr/>
        </p:nvSpPr>
        <p:spPr>
          <a:xfrm>
            <a:off x="2828014" y="4225907"/>
            <a:ext cx="22734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내신에 출제되는 필수 문장으로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해석과 중요 어법을 동시에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학습하고 싶은 학생을 위한 강의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해석과 어법 공부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한번에 해결 가능해요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B08FDE-2614-19E6-28E3-151A2953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85" y="3596276"/>
            <a:ext cx="1455909" cy="2122906"/>
          </a:xfrm>
          <a:prstGeom prst="rect">
            <a:avLst/>
          </a:prstGeom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998EDAB-0616-3BFE-C246-1D5207751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654" y="3810982"/>
            <a:ext cx="1170029" cy="1712539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C3A64D0-04B0-F491-2EB2-4FD641B8BEE5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1219E8-EAAD-324C-02ED-E43E51351AC9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문장도 해석할 수 있는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Syntax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1AE30D-79ED-E8CC-1D80-523114A21FDC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구조에 따라 달라지는 해석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정확한 해석법을 나의 실력에 맞게 학습할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F7B0B8-1164-2326-4195-A77D6DB07D97}"/>
              </a:ext>
            </a:extLst>
          </p:cNvPr>
          <p:cNvGrpSpPr/>
          <p:nvPr/>
        </p:nvGrpSpPr>
        <p:grpSpPr>
          <a:xfrm>
            <a:off x="620785" y="1380838"/>
            <a:ext cx="266420" cy="261610"/>
            <a:chOff x="3276880" y="3742523"/>
            <a:chExt cx="266420" cy="2616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F541532-9C7B-4A53-46BC-A50EEBADFEE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89DA9E-B0BE-7F6C-E980-99381B744D7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36D307D-1D44-941D-F5A7-29B561AA16B8}"/>
              </a:ext>
            </a:extLst>
          </p:cNvPr>
          <p:cNvGrpSpPr/>
          <p:nvPr/>
        </p:nvGrpSpPr>
        <p:grpSpPr>
          <a:xfrm>
            <a:off x="3397633" y="1380838"/>
            <a:ext cx="266420" cy="261610"/>
            <a:chOff x="3276880" y="3742523"/>
            <a:chExt cx="266420" cy="26161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F9197FE-712A-77C5-1A40-04F26F2A553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794628E-5418-685B-81FA-F4B1478A198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6DCAE25-5350-89ED-81DC-E49362FB18C9}"/>
              </a:ext>
            </a:extLst>
          </p:cNvPr>
          <p:cNvGrpSpPr/>
          <p:nvPr/>
        </p:nvGrpSpPr>
        <p:grpSpPr>
          <a:xfrm>
            <a:off x="6132020" y="1380838"/>
            <a:ext cx="266420" cy="261610"/>
            <a:chOff x="3276880" y="3742523"/>
            <a:chExt cx="266420" cy="26161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7654DCB-06F8-BC3B-F032-DC25DF7DFEF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A8B8DE-4495-0FC0-2B92-5C4F760905A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95265B0-D554-52AD-246A-5EDBA472C4E4}"/>
              </a:ext>
            </a:extLst>
          </p:cNvPr>
          <p:cNvSpPr/>
          <p:nvPr/>
        </p:nvSpPr>
        <p:spPr>
          <a:xfrm>
            <a:off x="712908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8797366-7FD9-A546-F629-FE14FE23A40F}"/>
              </a:ext>
            </a:extLst>
          </p:cNvPr>
          <p:cNvSpPr/>
          <p:nvPr/>
        </p:nvSpPr>
        <p:spPr>
          <a:xfrm>
            <a:off x="3489069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해석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74DD72D-8BF9-118E-ACAA-D261023174D5}"/>
              </a:ext>
            </a:extLst>
          </p:cNvPr>
          <p:cNvSpPr/>
          <p:nvPr/>
        </p:nvSpPr>
        <p:spPr>
          <a:xfrm>
            <a:off x="6261221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0BFD19-508A-B8A9-B1F0-B8AE2C716150}"/>
              </a:ext>
            </a:extLst>
          </p:cNvPr>
          <p:cNvSpPr txBox="1"/>
          <p:nvPr/>
        </p:nvSpPr>
        <p:spPr>
          <a:xfrm>
            <a:off x="2732620" y="870184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영어 실력 향상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5BDDF48-9D96-A964-51BD-04FF8F12BA08}"/>
              </a:ext>
            </a:extLst>
          </p:cNvPr>
          <p:cNvSpPr/>
          <p:nvPr/>
        </p:nvSpPr>
        <p:spPr>
          <a:xfrm>
            <a:off x="8235557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▶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6ADB65A-C6BD-F827-1F28-CC73E31EC620}"/>
              </a:ext>
            </a:extLst>
          </p:cNvPr>
          <p:cNvSpPr/>
          <p:nvPr/>
        </p:nvSpPr>
        <p:spPr>
          <a:xfrm>
            <a:off x="33323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◀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D895403-40EB-EE68-3B42-1663B7A76A14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3A0C87-8A44-88F5-170A-4D1D295C59AA}"/>
              </a:ext>
            </a:extLst>
          </p:cNvPr>
          <p:cNvSpPr/>
          <p:nvPr/>
        </p:nvSpPr>
        <p:spPr>
          <a:xfrm>
            <a:off x="5775333" y="5710993"/>
            <a:ext cx="254164" cy="1852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B7142A-B79E-85EC-945F-83BB5E188165}"/>
              </a:ext>
            </a:extLst>
          </p:cNvPr>
          <p:cNvGrpSpPr/>
          <p:nvPr/>
        </p:nvGrpSpPr>
        <p:grpSpPr>
          <a:xfrm>
            <a:off x="304742" y="3763982"/>
            <a:ext cx="266420" cy="261610"/>
            <a:chOff x="3276880" y="3742523"/>
            <a:chExt cx="266420" cy="26161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0E68672-7EB1-0196-C0A0-64851B81CF7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66E31C-D0FF-C020-3407-25AAF560367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4E4E91-2578-5E4F-3953-D81B4B5933C4}"/>
              </a:ext>
            </a:extLst>
          </p:cNvPr>
          <p:cNvGrpSpPr/>
          <p:nvPr/>
        </p:nvGrpSpPr>
        <p:grpSpPr>
          <a:xfrm>
            <a:off x="8509780" y="3777992"/>
            <a:ext cx="266420" cy="261610"/>
            <a:chOff x="3276880" y="3742523"/>
            <a:chExt cx="266420" cy="26161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29E47A6-9104-149A-D5ED-4E0B59CF128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48E463-19A8-05C5-5785-73EEE80B1E0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45D562-BBE2-A6B4-EF16-4F8C2C5CF6ED}"/>
              </a:ext>
            </a:extLst>
          </p:cNvPr>
          <p:cNvGrpSpPr/>
          <p:nvPr/>
        </p:nvGrpSpPr>
        <p:grpSpPr>
          <a:xfrm>
            <a:off x="1096122" y="2882588"/>
            <a:ext cx="266420" cy="261610"/>
            <a:chOff x="3276880" y="3742523"/>
            <a:chExt cx="266420" cy="26161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8E88379-3C60-D4DE-FF22-B02D3E7ECF0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7615F-9D33-E4E5-4C6F-CB67BFB575EA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99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0619"/>
              </p:ext>
            </p:extLst>
          </p:nvPr>
        </p:nvGraphicFramePr>
        <p:xfrm>
          <a:off x="9119434" y="396431"/>
          <a:ext cx="2927096" cy="3727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노란색 원형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원형이 돌아가는 효과 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효과를 통해 눈에 띄도록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2034406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위로 스크롤시 왼쪽으로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61B13D-59D9-E34C-9F7C-D9794008A087}"/>
              </a:ext>
            </a:extLst>
          </p:cNvPr>
          <p:cNvSpPr txBox="1"/>
          <p:nvPr/>
        </p:nvSpPr>
        <p:spPr>
          <a:xfrm>
            <a:off x="2406177" y="3030479"/>
            <a:ext cx="19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고난도 해석 학습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C5E91FC-E683-B264-F053-A08979850AFC}"/>
              </a:ext>
            </a:extLst>
          </p:cNvPr>
          <p:cNvSpPr/>
          <p:nvPr/>
        </p:nvSpPr>
        <p:spPr>
          <a:xfrm>
            <a:off x="1812590" y="2900184"/>
            <a:ext cx="611029" cy="605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완성</a:t>
            </a: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A7886EC9-B5C1-DA1B-D46A-377B2106C1AC}"/>
              </a:ext>
            </a:extLst>
          </p:cNvPr>
          <p:cNvSpPr/>
          <p:nvPr/>
        </p:nvSpPr>
        <p:spPr>
          <a:xfrm>
            <a:off x="883430" y="5782586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5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Syntax Applied</a:t>
            </a:r>
            <a:endParaRPr lang="ko-KR" altLang="en-US" sz="11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E6BB1EF0-1CD9-F969-420A-E1567BA16031}"/>
              </a:ext>
            </a:extLst>
          </p:cNvPr>
          <p:cNvSpPr/>
          <p:nvPr/>
        </p:nvSpPr>
        <p:spPr>
          <a:xfrm>
            <a:off x="2820541" y="3596276"/>
            <a:ext cx="2280957" cy="27738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43FCF-D2C7-1F54-B129-EA6DC24E2209}"/>
              </a:ext>
            </a:extLst>
          </p:cNvPr>
          <p:cNvSpPr txBox="1"/>
          <p:nvPr/>
        </p:nvSpPr>
        <p:spPr>
          <a:xfrm>
            <a:off x="2828014" y="4225907"/>
            <a:ext cx="22734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길고 복잡한 문장을 해석 할 수 있는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방법을 학습하는 강의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이상 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긴 문장도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두렵지 않아요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4E09FA-8D78-85FF-9823-504CA000B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85" y="3597969"/>
            <a:ext cx="1485834" cy="2069694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ADB2919-195C-AF71-BD4F-79D8DCD8C96D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989C61-D64D-8650-1FA0-CEFF049EE3DB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문장도 해석할 수 있는 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Syntax 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FD3AD9-598B-ECD5-ED25-0D893573C06F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구조에 따라 달라지는 해석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정확한 해석법을 나의 실력에 맞게 학습할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  <a:endParaRPr lang="ko-KR" altLang="en-US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E1ED7F-ECF4-12BC-FC20-DBBA9D28BB48}"/>
              </a:ext>
            </a:extLst>
          </p:cNvPr>
          <p:cNvGrpSpPr/>
          <p:nvPr/>
        </p:nvGrpSpPr>
        <p:grpSpPr>
          <a:xfrm>
            <a:off x="620785" y="1380838"/>
            <a:ext cx="266420" cy="261610"/>
            <a:chOff x="3276880" y="3742523"/>
            <a:chExt cx="266420" cy="26161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477656D-BAA4-0ED7-DD2B-52444A89F61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6EB41F-DBF2-6640-986F-2F052236F38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E056005-D54D-DC48-F2EA-02CB58EBC118}"/>
              </a:ext>
            </a:extLst>
          </p:cNvPr>
          <p:cNvGrpSpPr/>
          <p:nvPr/>
        </p:nvGrpSpPr>
        <p:grpSpPr>
          <a:xfrm>
            <a:off x="3397633" y="1380838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2B33E59-DED9-17DE-308F-88D6ECBDBF4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0A3DEB-160D-45B7-C693-A40AA3E607D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07548A3-5A31-A0EF-044A-6B2CAB006645}"/>
              </a:ext>
            </a:extLst>
          </p:cNvPr>
          <p:cNvGrpSpPr/>
          <p:nvPr/>
        </p:nvGrpSpPr>
        <p:grpSpPr>
          <a:xfrm>
            <a:off x="6132020" y="1380838"/>
            <a:ext cx="266420" cy="261610"/>
            <a:chOff x="3276880" y="3742523"/>
            <a:chExt cx="266420" cy="26161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20168B5-59CC-B167-8F15-F0B8928CD56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D940AC-2C57-AFF7-60F5-9A2628BB72D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A8EA036-25DE-8406-CFB9-7F6B03FC51B6}"/>
              </a:ext>
            </a:extLst>
          </p:cNvPr>
          <p:cNvSpPr/>
          <p:nvPr/>
        </p:nvSpPr>
        <p:spPr>
          <a:xfrm>
            <a:off x="712908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A45B866-0369-D1E8-FDC2-3DC741D01FEB}"/>
              </a:ext>
            </a:extLst>
          </p:cNvPr>
          <p:cNvSpPr/>
          <p:nvPr/>
        </p:nvSpPr>
        <p:spPr>
          <a:xfrm>
            <a:off x="3489069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해석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D7C8952-F0F1-0A5D-E7D9-4EE0F42EC314}"/>
              </a:ext>
            </a:extLst>
          </p:cNvPr>
          <p:cNvSpPr/>
          <p:nvPr/>
        </p:nvSpPr>
        <p:spPr>
          <a:xfrm>
            <a:off x="6261221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독해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59CA77-07B0-B40E-6AF1-51D2AE6A511C}"/>
              </a:ext>
            </a:extLst>
          </p:cNvPr>
          <p:cNvSpPr txBox="1"/>
          <p:nvPr/>
        </p:nvSpPr>
        <p:spPr>
          <a:xfrm>
            <a:off x="2732620" y="870184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영어 실력 향상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F4837F8-A3C7-702E-3168-83F320E045FD}"/>
              </a:ext>
            </a:extLst>
          </p:cNvPr>
          <p:cNvSpPr/>
          <p:nvPr/>
        </p:nvSpPr>
        <p:spPr>
          <a:xfrm>
            <a:off x="33323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◀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39FD8B3-A447-0177-432D-CD5FB058EC92}"/>
              </a:ext>
            </a:extLst>
          </p:cNvPr>
          <p:cNvGrpSpPr/>
          <p:nvPr/>
        </p:nvGrpSpPr>
        <p:grpSpPr>
          <a:xfrm>
            <a:off x="304742" y="3763982"/>
            <a:ext cx="266420" cy="261610"/>
            <a:chOff x="3276880" y="3742523"/>
            <a:chExt cx="266420" cy="26161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3B724EE-D130-09D8-0409-331D096CB37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A0C008-AF3C-5381-5562-B6ADD44869A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B25C40A-5CDF-D48A-7B50-DE46E9B97E57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3FC1A7-A9AB-B954-D687-3DF2AFAC34A0}"/>
              </a:ext>
            </a:extLst>
          </p:cNvPr>
          <p:cNvGrpSpPr/>
          <p:nvPr/>
        </p:nvGrpSpPr>
        <p:grpSpPr>
          <a:xfrm>
            <a:off x="1511143" y="2849170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BFA2728-7258-31F4-AACB-F6541D6ECCDD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AC5BF5-6B0C-831D-2B2C-CD0D730122F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38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2890"/>
              </p:ext>
            </p:extLst>
          </p:nvPr>
        </p:nvGraphicFramePr>
        <p:xfrm>
          <a:off x="9119434" y="396431"/>
          <a:ext cx="2927096" cy="3727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노란색 원형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원형이 돌아가는 효과 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효과를 통해 눈에 띄도록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9858652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아래로 스크롤시 오른쪽으로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>
                          <a:hlinkClick r:id="rId4"/>
                        </a:rPr>
                        <a:t>에이닷</a:t>
                      </a:r>
                      <a:r>
                        <a:rPr lang="ko-KR" altLang="en-US" sz="900" dirty="0">
                          <a:hlinkClick r:id="rId4"/>
                        </a:rPr>
                        <a:t> 영어학원 </a:t>
                      </a:r>
                      <a:r>
                        <a:rPr lang="en-US" altLang="ko-KR" sz="900" dirty="0">
                          <a:hlinkClick r:id="rId4"/>
                        </a:rPr>
                        <a:t>- 1:1 </a:t>
                      </a:r>
                      <a:r>
                        <a:rPr lang="ko-KR" altLang="en-US" sz="900" dirty="0">
                          <a:hlinkClick r:id="rId4"/>
                        </a:rPr>
                        <a:t>맞춤형 커리큘럼의 고등영어브랜드 </a:t>
                      </a:r>
                      <a:r>
                        <a:rPr lang="en-US" altLang="ko-KR" sz="900" dirty="0">
                          <a:hlinkClick r:id="rId4"/>
                        </a:rPr>
                        <a:t>(adotenglish.com)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61B13D-59D9-E34C-9F7C-D9794008A087}"/>
              </a:ext>
            </a:extLst>
          </p:cNvPr>
          <p:cNvSpPr txBox="1"/>
          <p:nvPr/>
        </p:nvSpPr>
        <p:spPr>
          <a:xfrm>
            <a:off x="4234977" y="3030479"/>
            <a:ext cx="19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기본 독해 학습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C5E91FC-E683-B264-F053-A08979850AFC}"/>
              </a:ext>
            </a:extLst>
          </p:cNvPr>
          <p:cNvSpPr/>
          <p:nvPr/>
        </p:nvSpPr>
        <p:spPr>
          <a:xfrm>
            <a:off x="3641390" y="2900184"/>
            <a:ext cx="611029" cy="605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기본</a:t>
            </a: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A7886EC9-B5C1-DA1B-D46A-377B2106C1AC}"/>
              </a:ext>
            </a:extLst>
          </p:cNvPr>
          <p:cNvSpPr/>
          <p:nvPr/>
        </p:nvSpPr>
        <p:spPr>
          <a:xfrm>
            <a:off x="2712230" y="5782586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21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5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독해끝</a:t>
            </a:r>
            <a:r>
              <a: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입문편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B8AC12C-3CE0-FD39-77C8-3F4FF789F6F4}"/>
              </a:ext>
            </a:extLst>
          </p:cNvPr>
          <p:cNvGrpSpPr/>
          <p:nvPr/>
        </p:nvGrpSpPr>
        <p:grpSpPr>
          <a:xfrm>
            <a:off x="8506976" y="3789382"/>
            <a:ext cx="266420" cy="261610"/>
            <a:chOff x="3276880" y="3742523"/>
            <a:chExt cx="266420" cy="261610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5E707FF-39F2-C0F6-254C-8BF06CA7FE9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D716BDD-7FCF-B863-31F9-91A479160C1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E6BB1EF0-1CD9-F969-420A-E1567BA16031}"/>
              </a:ext>
            </a:extLst>
          </p:cNvPr>
          <p:cNvSpPr/>
          <p:nvPr/>
        </p:nvSpPr>
        <p:spPr>
          <a:xfrm>
            <a:off x="4649341" y="3596276"/>
            <a:ext cx="2280957" cy="27738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43FCF-D2C7-1F54-B129-EA6DC24E2209}"/>
              </a:ext>
            </a:extLst>
          </p:cNvPr>
          <p:cNvSpPr txBox="1"/>
          <p:nvPr/>
        </p:nvSpPr>
        <p:spPr>
          <a:xfrm>
            <a:off x="4656814" y="4244957"/>
            <a:ext cx="22734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독해의 기본 개념과 원리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글의 주제를 파악하는 방법을 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학습하는 강의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글의 주제를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빠르게 찾을 수 있어요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!”</a:t>
            </a:r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ECE90E19-2780-BF03-A5CD-E503029BC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1002" y="3596277"/>
            <a:ext cx="1504290" cy="2063962"/>
          </a:xfrm>
          <a:prstGeom prst="rect">
            <a:avLst/>
          </a:prstGeom>
          <a:ln>
            <a:noFill/>
          </a:ln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D222FF4-FF22-674F-AAAB-E7FFB06C0B48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CAE5695-E7BC-E4F6-393F-4CA194966BD1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유형의 문제도 풀 수 있는 독해 커리큘럼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A59EBB-C9BE-C9E7-2C2F-9358188DCAF9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주어진 시간 내에 풀어야 하는 독해 문제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정확하고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빠르게 정답을 맞힐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742960-0F02-DC46-F6CD-393233853340}"/>
              </a:ext>
            </a:extLst>
          </p:cNvPr>
          <p:cNvGrpSpPr/>
          <p:nvPr/>
        </p:nvGrpSpPr>
        <p:grpSpPr>
          <a:xfrm>
            <a:off x="620785" y="1380838"/>
            <a:ext cx="266420" cy="261610"/>
            <a:chOff x="3276880" y="3742523"/>
            <a:chExt cx="266420" cy="26161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9398CE0-C062-AF80-F0D3-B4FA6C6A16A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E52B41-D707-640C-AE29-6870682E01A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C3A3870-1223-EF51-EBDF-5179D1B735AD}"/>
              </a:ext>
            </a:extLst>
          </p:cNvPr>
          <p:cNvGrpSpPr/>
          <p:nvPr/>
        </p:nvGrpSpPr>
        <p:grpSpPr>
          <a:xfrm>
            <a:off x="3397633" y="1380838"/>
            <a:ext cx="266420" cy="261610"/>
            <a:chOff x="3276880" y="3742523"/>
            <a:chExt cx="266420" cy="26161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DE535A0-38D5-631B-F840-1700AAA3C66D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599D56-0C90-5EDE-7A51-BC35C7E8CEA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CCB94FA-AEB9-8049-3928-3B507F6946F2}"/>
              </a:ext>
            </a:extLst>
          </p:cNvPr>
          <p:cNvGrpSpPr/>
          <p:nvPr/>
        </p:nvGrpSpPr>
        <p:grpSpPr>
          <a:xfrm>
            <a:off x="6132020" y="1380838"/>
            <a:ext cx="266420" cy="261610"/>
            <a:chOff x="3276880" y="3742523"/>
            <a:chExt cx="266420" cy="26161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0DF807A-8C2F-E54F-4339-3EDB0911001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443FF1-F90A-ACEE-7A6D-B5E32004AD5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43F50B5-8E98-48D7-B0DB-6DC8D7C55697}"/>
              </a:ext>
            </a:extLst>
          </p:cNvPr>
          <p:cNvSpPr/>
          <p:nvPr/>
        </p:nvSpPr>
        <p:spPr>
          <a:xfrm>
            <a:off x="712908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836E546-270F-FD01-791F-70974066B7EB}"/>
              </a:ext>
            </a:extLst>
          </p:cNvPr>
          <p:cNvSpPr/>
          <p:nvPr/>
        </p:nvSpPr>
        <p:spPr>
          <a:xfrm>
            <a:off x="3489069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해석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4072390-D0F4-9AC2-E1E5-46FFD5973838}"/>
              </a:ext>
            </a:extLst>
          </p:cNvPr>
          <p:cNvSpPr/>
          <p:nvPr/>
        </p:nvSpPr>
        <p:spPr>
          <a:xfrm>
            <a:off x="6261221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독해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13306F-1954-9898-0ECD-565A4D879385}"/>
              </a:ext>
            </a:extLst>
          </p:cNvPr>
          <p:cNvSpPr txBox="1"/>
          <p:nvPr/>
        </p:nvSpPr>
        <p:spPr>
          <a:xfrm>
            <a:off x="2732620" y="870184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영어 실력 향상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E15C1C-C8AC-288B-9053-E17AD1D40645}"/>
              </a:ext>
            </a:extLst>
          </p:cNvPr>
          <p:cNvSpPr/>
          <p:nvPr/>
        </p:nvSpPr>
        <p:spPr>
          <a:xfrm>
            <a:off x="8235557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▶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45B6F1A-81C7-5913-FACB-EAFF55FDFCBE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2B7E31-5A55-8638-9583-A2E861E3EEAC}"/>
              </a:ext>
            </a:extLst>
          </p:cNvPr>
          <p:cNvGrpSpPr/>
          <p:nvPr/>
        </p:nvGrpSpPr>
        <p:grpSpPr>
          <a:xfrm>
            <a:off x="3374773" y="2821020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DA0FD39-B733-06F4-493A-605D2FBE621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293877-7F62-FF92-2C39-28BCA333406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52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C9CC6-B3B4-9BAC-E7AA-418E76FAF191}"/>
              </a:ext>
            </a:extLst>
          </p:cNvPr>
          <p:cNvSpPr txBox="1"/>
          <p:nvPr/>
        </p:nvSpPr>
        <p:spPr>
          <a:xfrm>
            <a:off x="546360" y="94501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BODY-</a:t>
            </a:r>
            <a:r>
              <a:rPr lang="ko-KR" altLang="en-US" sz="900" b="1" dirty="0"/>
              <a:t>메인</a:t>
            </a:r>
          </a:p>
        </p:txBody>
      </p:sp>
      <p:graphicFrame>
        <p:nvGraphicFramePr>
          <p:cNvPr id="22" name="표 79">
            <a:extLst>
              <a:ext uri="{FF2B5EF4-FFF2-40B4-BE49-F238E27FC236}">
                <a16:creationId xmlns:a16="http://schemas.microsoft.com/office/drawing/2014/main" id="{1AA4DB5D-DF22-2593-DA24-2E0FCB6B5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753204"/>
              </p:ext>
            </p:extLst>
          </p:nvPr>
        </p:nvGraphicFramePr>
        <p:xfrm>
          <a:off x="9119434" y="396431"/>
          <a:ext cx="2927096" cy="3949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탭 영역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노란색 원형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원형이 돌아가는 효과 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효과를 통해 눈에 띄도록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585627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위로 스크롤시 왼쪽으로 넘어가는 기능과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아래로 스크롤시 오른쪽으로 넘어가는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버튼으로 이동이 가능한 기능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애니메이션 참고 레퍼런스</a:t>
                      </a:r>
                      <a:endParaRPr lang="en-US" altLang="ko-KR" sz="900" dirty="0">
                        <a:hlinkClick r:id="rId3"/>
                      </a:endParaRPr>
                    </a:p>
                    <a:p>
                      <a:pPr latinLnBrk="1"/>
                      <a:r>
                        <a:rPr lang="ko-KR" altLang="en-US" sz="900" dirty="0" err="1">
                          <a:hlinkClick r:id="rId3"/>
                        </a:rPr>
                        <a:t>매쓰플랫</a:t>
                      </a:r>
                      <a:r>
                        <a:rPr lang="ko-KR" altLang="en-US" sz="900" dirty="0">
                          <a:hlinkClick r:id="rId3"/>
                        </a:rPr>
                        <a:t> </a:t>
                      </a:r>
                      <a:r>
                        <a:rPr lang="en-US" altLang="ko-KR" sz="900" dirty="0">
                          <a:hlinkClick r:id="rId3"/>
                        </a:rPr>
                        <a:t>- </a:t>
                      </a:r>
                      <a:r>
                        <a:rPr lang="ko-KR" altLang="en-US" sz="900" dirty="0">
                          <a:hlinkClick r:id="rId3"/>
                        </a:rPr>
                        <a:t>수학문제은행 </a:t>
                      </a:r>
                      <a:r>
                        <a:rPr lang="en-US" altLang="ko-KR" sz="900" dirty="0">
                          <a:hlinkClick r:id="rId3"/>
                        </a:rPr>
                        <a:t>(mathflat.com)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 err="1">
                          <a:hlinkClick r:id="rId4"/>
                        </a:rPr>
                        <a:t>에이닷</a:t>
                      </a:r>
                      <a:r>
                        <a:rPr lang="ko-KR" altLang="en-US" sz="900" dirty="0">
                          <a:hlinkClick r:id="rId4"/>
                        </a:rPr>
                        <a:t> 영어학원 </a:t>
                      </a:r>
                      <a:r>
                        <a:rPr lang="en-US" altLang="ko-KR" sz="900" dirty="0">
                          <a:hlinkClick r:id="rId4"/>
                        </a:rPr>
                        <a:t>- 1:1 </a:t>
                      </a:r>
                      <a:r>
                        <a:rPr lang="ko-KR" altLang="en-US" sz="900" dirty="0">
                          <a:hlinkClick r:id="rId4"/>
                        </a:rPr>
                        <a:t>맞춤형 커리큘럼의 고등영어브랜드 </a:t>
                      </a:r>
                      <a:r>
                        <a:rPr lang="en-US" altLang="ko-KR" sz="900" dirty="0">
                          <a:hlinkClick r:id="rId4"/>
                        </a:rPr>
                        <a:t>(adotenglish.com)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7D4DFD6-F2FB-9859-6462-509AF3AEE3FA}"/>
              </a:ext>
            </a:extLst>
          </p:cNvPr>
          <p:cNvCxnSpPr/>
          <p:nvPr/>
        </p:nvCxnSpPr>
        <p:spPr>
          <a:xfrm>
            <a:off x="107284" y="749885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4322ACE-F399-B45A-E2D9-D187A3F43388}"/>
              </a:ext>
            </a:extLst>
          </p:cNvPr>
          <p:cNvCxnSpPr/>
          <p:nvPr/>
        </p:nvCxnSpPr>
        <p:spPr>
          <a:xfrm>
            <a:off x="107284" y="396431"/>
            <a:ext cx="89249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2A7436-2E58-3AE8-6D56-67A07A69DE23}"/>
              </a:ext>
            </a:extLst>
          </p:cNvPr>
          <p:cNvSpPr/>
          <p:nvPr/>
        </p:nvSpPr>
        <p:spPr>
          <a:xfrm>
            <a:off x="334770" y="2744788"/>
            <a:ext cx="8483217" cy="3776056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61B13D-59D9-E34C-9F7C-D9794008A087}"/>
              </a:ext>
            </a:extLst>
          </p:cNvPr>
          <p:cNvSpPr txBox="1"/>
          <p:nvPr/>
        </p:nvSpPr>
        <p:spPr>
          <a:xfrm>
            <a:off x="4234977" y="3030479"/>
            <a:ext cx="191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심화 독해 학습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C5E91FC-E683-B264-F053-A08979850AFC}"/>
              </a:ext>
            </a:extLst>
          </p:cNvPr>
          <p:cNvSpPr/>
          <p:nvPr/>
        </p:nvSpPr>
        <p:spPr>
          <a:xfrm>
            <a:off x="3641390" y="2900184"/>
            <a:ext cx="611029" cy="60598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심화</a:t>
            </a: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A7886EC9-B5C1-DA1B-D46A-377B2106C1AC}"/>
              </a:ext>
            </a:extLst>
          </p:cNvPr>
          <p:cNvSpPr/>
          <p:nvPr/>
        </p:nvSpPr>
        <p:spPr>
          <a:xfrm>
            <a:off x="2712230" y="5782586"/>
            <a:ext cx="1787818" cy="61946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30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강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│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8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주 완성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고등 영어 </a:t>
            </a:r>
            <a:r>
              <a:rPr lang="ko-KR" altLang="en-US" sz="11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논리독해</a:t>
            </a:r>
            <a:r>
              <a:rPr lang="ko-KR" altLang="en-US" sz="11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끝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E6BB1EF0-1CD9-F969-420A-E1567BA16031}"/>
              </a:ext>
            </a:extLst>
          </p:cNvPr>
          <p:cNvSpPr/>
          <p:nvPr/>
        </p:nvSpPr>
        <p:spPr>
          <a:xfrm>
            <a:off x="4649341" y="3596276"/>
            <a:ext cx="2280957" cy="2773880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105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343FCF-D2C7-1F54-B129-EA6DC24E2209}"/>
              </a:ext>
            </a:extLst>
          </p:cNvPr>
          <p:cNvSpPr txBox="1"/>
          <p:nvPr/>
        </p:nvSpPr>
        <p:spPr>
          <a:xfrm>
            <a:off x="4656814" y="4244957"/>
            <a:ext cx="2273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추상적인 내용의 글을 쉽게 독해하는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방법을 학습하는 강의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“</a:t>
            </a: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내용이 어려운 지문도</a:t>
            </a:r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쉽게 이해할 수 있어요</a:t>
            </a:r>
            <a:r>
              <a:rPr lang="en-US" altLang="ko-KR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!”</a:t>
            </a:r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835D25-F2D8-BCD1-4859-1F647267D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01" y="3601828"/>
            <a:ext cx="1504289" cy="205841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E6D71A3-5774-286D-3164-9EC7E04C64FC}"/>
              </a:ext>
            </a:extLst>
          </p:cNvPr>
          <p:cNvGrpSpPr/>
          <p:nvPr/>
        </p:nvGrpSpPr>
        <p:grpSpPr>
          <a:xfrm>
            <a:off x="8506733" y="3787825"/>
            <a:ext cx="266420" cy="261610"/>
            <a:chOff x="3276880" y="3742523"/>
            <a:chExt cx="266420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B47BBE6-B081-2578-1DE6-923C8BBE63A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708E58-1515-43CC-8D91-7A0D036E5079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C86E20-383C-34E3-611F-97E004A5FB0B}"/>
              </a:ext>
            </a:extLst>
          </p:cNvPr>
          <p:cNvGrpSpPr/>
          <p:nvPr/>
        </p:nvGrpSpPr>
        <p:grpSpPr>
          <a:xfrm>
            <a:off x="620785" y="1380838"/>
            <a:ext cx="266420" cy="261610"/>
            <a:chOff x="3276880" y="3742523"/>
            <a:chExt cx="266420" cy="2616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F5BE98F-C17C-14FF-49CF-CC5B674AB2B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E193DD-BC49-9718-E9D8-7008B6E8B5A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F7DBB3-A2BC-144E-A029-1FC867D8718B}"/>
              </a:ext>
            </a:extLst>
          </p:cNvPr>
          <p:cNvGrpSpPr/>
          <p:nvPr/>
        </p:nvGrpSpPr>
        <p:grpSpPr>
          <a:xfrm>
            <a:off x="3397633" y="1380838"/>
            <a:ext cx="266420" cy="261610"/>
            <a:chOff x="3276880" y="3742523"/>
            <a:chExt cx="266420" cy="26161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8DE7E536-A69D-2452-7E29-E720E573DF8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912E36-2D66-92E8-EF36-3F615F43963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381839B-AA54-AEAB-1F23-1A6729D6D200}"/>
              </a:ext>
            </a:extLst>
          </p:cNvPr>
          <p:cNvGrpSpPr/>
          <p:nvPr/>
        </p:nvGrpSpPr>
        <p:grpSpPr>
          <a:xfrm>
            <a:off x="6132020" y="1380838"/>
            <a:ext cx="266420" cy="261610"/>
            <a:chOff x="3276880" y="3742523"/>
            <a:chExt cx="266420" cy="26161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34FF307-A691-63DE-2EDE-D66FB1BCE95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85A93F-AF1C-FF4B-E26C-44834253979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FF7B800-FDA0-4196-AEB9-8A952856963B}"/>
              </a:ext>
            </a:extLst>
          </p:cNvPr>
          <p:cNvSpPr/>
          <p:nvPr/>
        </p:nvSpPr>
        <p:spPr>
          <a:xfrm>
            <a:off x="712908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단어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4D510ED-63CE-F390-F349-EC61D2BFD2CC}"/>
              </a:ext>
            </a:extLst>
          </p:cNvPr>
          <p:cNvSpPr/>
          <p:nvPr/>
        </p:nvSpPr>
        <p:spPr>
          <a:xfrm>
            <a:off x="3489069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해석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7ECD971-22B7-498F-9F98-8FD1DAD8757F}"/>
              </a:ext>
            </a:extLst>
          </p:cNvPr>
          <p:cNvSpPr/>
          <p:nvPr/>
        </p:nvSpPr>
        <p:spPr>
          <a:xfrm>
            <a:off x="6261221" y="1581997"/>
            <a:ext cx="2193410" cy="496386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독해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2F4C75-0230-2BF0-CE93-CD28E2FFBBC9}"/>
              </a:ext>
            </a:extLst>
          </p:cNvPr>
          <p:cNvSpPr txBox="1"/>
          <p:nvPr/>
        </p:nvSpPr>
        <p:spPr>
          <a:xfrm>
            <a:off x="2732620" y="870184"/>
            <a:ext cx="356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영어 실력 향상 </a:t>
            </a:r>
            <a:r>
              <a:rPr lang="ko-KR" altLang="en-US" sz="2000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에이닷</a:t>
            </a:r>
            <a:r>
              <a:rPr lang="en-US" altLang="ko-KR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20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커리큘럼</a:t>
            </a:r>
            <a:endParaRPr lang="en-US" altLang="ko-KR" sz="2000" b="1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DF0B93B-D29F-0CA2-F714-6203A0FF4BDB}"/>
              </a:ext>
            </a:extLst>
          </p:cNvPr>
          <p:cNvSpPr/>
          <p:nvPr/>
        </p:nvSpPr>
        <p:spPr>
          <a:xfrm>
            <a:off x="8235557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rPr>
              <a:t>▶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2BE2A62-83E9-5D22-00CE-78EDE158D696}"/>
              </a:ext>
            </a:extLst>
          </p:cNvPr>
          <p:cNvSpPr/>
          <p:nvPr/>
        </p:nvSpPr>
        <p:spPr>
          <a:xfrm>
            <a:off x="33323" y="4080254"/>
            <a:ext cx="809259" cy="7558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◀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9752293-60D4-D246-E885-E98715310175}"/>
              </a:ext>
            </a:extLst>
          </p:cNvPr>
          <p:cNvGrpSpPr/>
          <p:nvPr/>
        </p:nvGrpSpPr>
        <p:grpSpPr>
          <a:xfrm>
            <a:off x="304742" y="3763982"/>
            <a:ext cx="266420" cy="261610"/>
            <a:chOff x="3276880" y="3742523"/>
            <a:chExt cx="266420" cy="26161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017F35C-76B0-D42F-8293-C5C74BD8C98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2DE0DCF-605F-B894-1894-5380D9EDBA4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3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1304E4D6-C452-35CE-106E-1020684D8045}"/>
              </a:ext>
            </a:extLst>
          </p:cNvPr>
          <p:cNvSpPr/>
          <p:nvPr/>
        </p:nvSpPr>
        <p:spPr>
          <a:xfrm>
            <a:off x="334770" y="2174137"/>
            <a:ext cx="8483217" cy="57420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678B73-D6EE-5228-F0C3-034121742AEA}"/>
              </a:ext>
            </a:extLst>
          </p:cNvPr>
          <p:cNvSpPr txBox="1"/>
          <p:nvPr/>
        </p:nvSpPr>
        <p:spPr>
          <a:xfrm>
            <a:off x="344296" y="2296910"/>
            <a:ext cx="431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어떤 유형의 문제도 풀 수 있는 독해 커리큘럼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DC09F1-8F13-A555-A285-38BF6D1C0F93}"/>
              </a:ext>
            </a:extLst>
          </p:cNvPr>
          <p:cNvSpPr txBox="1"/>
          <p:nvPr/>
        </p:nvSpPr>
        <p:spPr>
          <a:xfrm>
            <a:off x="4654588" y="2241219"/>
            <a:ext cx="4163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주어진 시간 내에 풀어야 하는 독해 문제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pPr algn="ctr"/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정확하고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빠르게 정답을 맞힐 수 있어요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!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65C3440-E290-5062-3716-CD920A68A931}"/>
              </a:ext>
            </a:extLst>
          </p:cNvPr>
          <p:cNvCxnSpPr/>
          <p:nvPr/>
        </p:nvCxnSpPr>
        <p:spPr>
          <a:xfrm>
            <a:off x="4654588" y="2269794"/>
            <a:ext cx="0" cy="3847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9656EE-1243-A74C-6CD3-FB6234289A82}"/>
              </a:ext>
            </a:extLst>
          </p:cNvPr>
          <p:cNvGrpSpPr/>
          <p:nvPr/>
        </p:nvGrpSpPr>
        <p:grpSpPr>
          <a:xfrm>
            <a:off x="3374773" y="2821020"/>
            <a:ext cx="266420" cy="261610"/>
            <a:chOff x="3276880" y="3742523"/>
            <a:chExt cx="266420" cy="26161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28E3B0C-EE99-9635-E0E4-796B14ECEC7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D78147-A215-2284-6B64-8E579A283EA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25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6471</TotalTime>
  <Words>2357</Words>
  <Application>Microsoft Office PowerPoint</Application>
  <PresentationFormat>와이드스크린</PresentationFormat>
  <Paragraphs>738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Noto Sans CJK KR Bold</vt:lpstr>
      <vt:lpstr>Noto Sans KR</vt:lpstr>
      <vt:lpstr>맑은 고딕</vt:lpstr>
      <vt:lpstr>Arial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한솔</dc:creator>
  <cp:lastModifiedBy>조 은정</cp:lastModifiedBy>
  <cp:revision>57</cp:revision>
  <cp:lastPrinted>2023-05-09T06:56:52Z</cp:lastPrinted>
  <dcterms:created xsi:type="dcterms:W3CDTF">2022-08-18T03:35:38Z</dcterms:created>
  <dcterms:modified xsi:type="dcterms:W3CDTF">2023-06-23T03:23:30Z</dcterms:modified>
</cp:coreProperties>
</file>